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4BC7-ACDD-48E5-B05F-9F7E33B17A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D1AF-790A-475E-8D70-47CECD2CF1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697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4BC7-ACDD-48E5-B05F-9F7E33B17A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D1AF-790A-475E-8D70-47CECD2CF1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441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4BC7-ACDD-48E5-B05F-9F7E33B17A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D1AF-790A-475E-8D70-47CECD2CF1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457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4BC7-ACDD-48E5-B05F-9F7E33B17A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D1AF-790A-475E-8D70-47CECD2CF1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75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4BC7-ACDD-48E5-B05F-9F7E33B17A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D1AF-790A-475E-8D70-47CECD2CF1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907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4BC7-ACDD-48E5-B05F-9F7E33B17A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D1AF-790A-475E-8D70-47CECD2CF1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393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4BC7-ACDD-48E5-B05F-9F7E33B17A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D1AF-790A-475E-8D70-47CECD2CF1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72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4BC7-ACDD-48E5-B05F-9F7E33B17A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D1AF-790A-475E-8D70-47CECD2CF1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225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4BC7-ACDD-48E5-B05F-9F7E33B17A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D1AF-790A-475E-8D70-47CECD2CF1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55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4BC7-ACDD-48E5-B05F-9F7E33B17A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D1AF-790A-475E-8D70-47CECD2CF1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993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B4BC7-ACDD-48E5-B05F-9F7E33B17A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D1AF-790A-475E-8D70-47CECD2CF1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99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B4BC7-ACDD-48E5-B05F-9F7E33B17A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3D1AF-790A-475E-8D70-47CECD2CF1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21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https://i.ytimg.com/vi/auHsoKTWNV8/hq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8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84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 algn="ctr">
              <a:buNone/>
            </a:pPr>
            <a:r>
              <a:rPr lang="en-US" sz="8800" b="1" dirty="0">
                <a:solidFill>
                  <a:schemeClr val="bg1"/>
                </a:solidFill>
              </a:rPr>
              <a:t>5. The substitutionary death of Christ for sinners.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513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8800" b="1" dirty="0">
                <a:solidFill>
                  <a:schemeClr val="bg1"/>
                </a:solidFill>
              </a:rPr>
              <a:t>6. The bodily resurrection of Christ from the grave.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998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4336"/>
            <a:ext cx="10515600" cy="4732627"/>
          </a:xfrm>
        </p:spPr>
        <p:txBody>
          <a:bodyPr/>
          <a:lstStyle/>
          <a:p>
            <a:pPr marL="0" indent="0" algn="ctr">
              <a:buNone/>
            </a:pPr>
            <a:r>
              <a:rPr lang="en-US" sz="8800" b="1" dirty="0">
                <a:solidFill>
                  <a:schemeClr val="bg1"/>
                </a:solidFill>
              </a:rPr>
              <a:t>7. Salvation is by God’s grace thru faith in Jesus alone.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376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s://i.ytimg.com/vi/auHsoKTWNV8/hq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8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8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3725"/>
            <a:ext cx="10515600" cy="58118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9500" b="1" dirty="0" smtClean="0">
                <a:solidFill>
                  <a:schemeClr val="bg1"/>
                </a:solidFill>
              </a:rPr>
              <a:t>How </a:t>
            </a:r>
            <a:r>
              <a:rPr lang="en-US" sz="9500" b="1" dirty="0">
                <a:solidFill>
                  <a:schemeClr val="bg1"/>
                </a:solidFill>
              </a:rPr>
              <a:t>Do </a:t>
            </a:r>
            <a:endParaRPr lang="en-US" sz="95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9500" b="1" dirty="0" smtClean="0">
                <a:solidFill>
                  <a:schemeClr val="bg1"/>
                </a:solidFill>
              </a:rPr>
              <a:t>We Contend </a:t>
            </a:r>
          </a:p>
          <a:p>
            <a:pPr marL="0" indent="0" algn="ctr">
              <a:buNone/>
            </a:pPr>
            <a:r>
              <a:rPr lang="en-US" sz="9500" b="1" dirty="0" smtClean="0">
                <a:solidFill>
                  <a:schemeClr val="bg1"/>
                </a:solidFill>
              </a:rPr>
              <a:t>For </a:t>
            </a:r>
            <a:r>
              <a:rPr lang="en-US" sz="9500" b="1" dirty="0">
                <a:solidFill>
                  <a:schemeClr val="bg1"/>
                </a:solidFill>
              </a:rPr>
              <a:t>the Faith? </a:t>
            </a:r>
          </a:p>
          <a:p>
            <a:pPr marL="0" indent="0" algn="ctr">
              <a:buNone/>
            </a:pPr>
            <a:endParaRPr lang="en-US" sz="95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9500" b="1" dirty="0" smtClean="0">
                <a:solidFill>
                  <a:schemeClr val="bg1"/>
                </a:solidFill>
              </a:rPr>
              <a:t>Jude 3-4 </a:t>
            </a:r>
            <a:endParaRPr lang="en-US" sz="95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1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517"/>
            <a:ext cx="10515600" cy="52947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b="1" dirty="0">
                <a:solidFill>
                  <a:schemeClr val="bg1"/>
                </a:solidFill>
              </a:rPr>
              <a:t>I. What is this </a:t>
            </a:r>
            <a:r>
              <a:rPr lang="en-US" sz="8800" b="1" u="sng" dirty="0">
                <a:solidFill>
                  <a:schemeClr val="bg1"/>
                </a:solidFill>
              </a:rPr>
              <a:t>faith</a:t>
            </a:r>
            <a:r>
              <a:rPr lang="en-US" sz="8800" b="1" dirty="0">
                <a:solidFill>
                  <a:schemeClr val="bg1"/>
                </a:solidFill>
              </a:rPr>
              <a:t> Jude is saying we need to </a:t>
            </a:r>
            <a:r>
              <a:rPr lang="en-US" sz="8800" b="1" dirty="0" smtClean="0">
                <a:solidFill>
                  <a:schemeClr val="bg1"/>
                </a:solidFill>
              </a:rPr>
              <a:t>contend for</a:t>
            </a:r>
            <a:r>
              <a:rPr lang="en-US" sz="8800" b="1" dirty="0">
                <a:solidFill>
                  <a:schemeClr val="bg1"/>
                </a:solidFill>
              </a:rPr>
              <a:t>?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90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 algn="ctr">
              <a:buNone/>
            </a:pPr>
            <a:r>
              <a:rPr lang="en-US" sz="8800" b="1" dirty="0">
                <a:solidFill>
                  <a:schemeClr val="bg1"/>
                </a:solidFill>
              </a:rPr>
              <a:t>II. We must know what we </a:t>
            </a:r>
            <a:r>
              <a:rPr lang="en-US" sz="8800" b="1" u="sng" dirty="0">
                <a:solidFill>
                  <a:schemeClr val="bg1"/>
                </a:solidFill>
              </a:rPr>
              <a:t>believe</a:t>
            </a:r>
            <a:r>
              <a:rPr lang="en-US" sz="8800" b="1" dirty="0">
                <a:solidFill>
                  <a:schemeClr val="bg1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90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4"/>
            <a:ext cx="10515600" cy="617075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8600" b="1" dirty="0">
                <a:solidFill>
                  <a:schemeClr val="bg1"/>
                </a:solidFill>
              </a:rPr>
              <a:t>I want to give you 14 Doctrinal non-</a:t>
            </a:r>
            <a:r>
              <a:rPr lang="en-US" sz="8600" b="1" dirty="0" err="1">
                <a:solidFill>
                  <a:schemeClr val="bg1"/>
                </a:solidFill>
              </a:rPr>
              <a:t>negotiables</a:t>
            </a:r>
            <a:r>
              <a:rPr lang="en-US" sz="8600" b="1" dirty="0">
                <a:solidFill>
                  <a:schemeClr val="bg1"/>
                </a:solidFill>
              </a:rPr>
              <a:t> </a:t>
            </a:r>
            <a:r>
              <a:rPr lang="en-US" sz="8600" b="1" dirty="0" smtClean="0">
                <a:solidFill>
                  <a:schemeClr val="bg1"/>
                </a:solidFill>
              </a:rPr>
              <a:t>from Scripture that Christians believe and need to hold to:</a:t>
            </a:r>
            <a:endParaRPr lang="en-US" sz="8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71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555" y="1298864"/>
            <a:ext cx="11596253" cy="5559135"/>
          </a:xfrm>
        </p:spPr>
        <p:txBody>
          <a:bodyPr>
            <a:normAutofit/>
          </a:bodyPr>
          <a:lstStyle/>
          <a:p>
            <a:pPr marL="1371600" indent="-1371600" algn="ctr">
              <a:buAutoNum type="arabicPeriod"/>
            </a:pPr>
            <a:r>
              <a:rPr lang="en-US" sz="8800" b="1" dirty="0" smtClean="0">
                <a:solidFill>
                  <a:schemeClr val="bg1"/>
                </a:solidFill>
              </a:rPr>
              <a:t>Is </a:t>
            </a:r>
            <a:r>
              <a:rPr lang="en-US" sz="8800" b="1" dirty="0">
                <a:solidFill>
                  <a:schemeClr val="bg1"/>
                </a:solidFill>
              </a:rPr>
              <a:t>the inerrancy </a:t>
            </a:r>
            <a:endParaRPr lang="en-US" sz="8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8800" b="1" dirty="0" smtClean="0">
                <a:solidFill>
                  <a:schemeClr val="bg1"/>
                </a:solidFill>
              </a:rPr>
              <a:t>and </a:t>
            </a:r>
            <a:r>
              <a:rPr lang="en-US" sz="8800" b="1" dirty="0">
                <a:solidFill>
                  <a:schemeClr val="bg1"/>
                </a:solidFill>
              </a:rPr>
              <a:t>infallibility of </a:t>
            </a:r>
            <a:endParaRPr lang="en-US" sz="8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8800" b="1" dirty="0" smtClean="0">
                <a:solidFill>
                  <a:schemeClr val="bg1"/>
                </a:solidFill>
              </a:rPr>
              <a:t>the </a:t>
            </a:r>
            <a:r>
              <a:rPr lang="en-US" sz="8800" b="1" dirty="0">
                <a:solidFill>
                  <a:schemeClr val="bg1"/>
                </a:solidFill>
              </a:rPr>
              <a:t>Scriptures.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91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800" b="1" dirty="0">
                <a:solidFill>
                  <a:schemeClr val="bg1"/>
                </a:solidFill>
              </a:rPr>
              <a:t>2. Jesus is fully </a:t>
            </a:r>
            <a:r>
              <a:rPr lang="en-US" sz="8800" b="1" dirty="0" smtClean="0">
                <a:solidFill>
                  <a:schemeClr val="bg1"/>
                </a:solidFill>
              </a:rPr>
              <a:t>             God </a:t>
            </a:r>
            <a:r>
              <a:rPr lang="en-US" sz="8800" b="1" dirty="0">
                <a:solidFill>
                  <a:schemeClr val="bg1"/>
                </a:solidFill>
              </a:rPr>
              <a:t>and man.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99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800" b="1" dirty="0">
                <a:solidFill>
                  <a:schemeClr val="bg1"/>
                </a:solidFill>
              </a:rPr>
              <a:t>3. The virgin birth </a:t>
            </a:r>
            <a:endParaRPr lang="en-US" sz="8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8800" b="1" dirty="0" smtClean="0">
                <a:solidFill>
                  <a:schemeClr val="bg1"/>
                </a:solidFill>
              </a:rPr>
              <a:t>of </a:t>
            </a:r>
            <a:r>
              <a:rPr lang="en-US" sz="8800" b="1" dirty="0">
                <a:solidFill>
                  <a:schemeClr val="bg1"/>
                </a:solidFill>
              </a:rPr>
              <a:t>Jesus.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646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800" b="1" dirty="0">
                <a:solidFill>
                  <a:schemeClr val="bg1"/>
                </a:solidFill>
              </a:rPr>
              <a:t>4. The sinless </a:t>
            </a:r>
            <a:endParaRPr lang="en-US" sz="8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8800" b="1" dirty="0" smtClean="0">
                <a:solidFill>
                  <a:schemeClr val="bg1"/>
                </a:solidFill>
              </a:rPr>
              <a:t>life </a:t>
            </a:r>
            <a:r>
              <a:rPr lang="en-US" sz="8800" b="1" dirty="0">
                <a:solidFill>
                  <a:schemeClr val="bg1"/>
                </a:solidFill>
              </a:rPr>
              <a:t>of Jesus.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83784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121</Words>
  <Application>Microsoft Office PowerPoint</Application>
  <PresentationFormat>Widescreen</PresentationFormat>
  <Paragraphs>19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Donald</dc:creator>
  <cp:lastModifiedBy>Shane Donald</cp:lastModifiedBy>
  <cp:revision>3</cp:revision>
  <dcterms:created xsi:type="dcterms:W3CDTF">2020-08-29T22:39:13Z</dcterms:created>
  <dcterms:modified xsi:type="dcterms:W3CDTF">2020-08-29T23:13:36Z</dcterms:modified>
</cp:coreProperties>
</file>