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3451703"/>
            <a:ext cx="8689976" cy="2509213"/>
          </a:xfrm>
        </p:spPr>
        <p:txBody>
          <a:bodyPr>
            <a:normAutofit fontScale="90000"/>
          </a:bodyPr>
          <a:lstStyle/>
          <a:p>
            <a:r>
              <a:rPr lang="en-US" sz="8900" b="1" dirty="0">
                <a:effectLst/>
              </a:rPr>
              <a:t>God’s Amazing Grace </a:t>
            </a:r>
            <a:br>
              <a:rPr lang="en-US" sz="8900" b="1" dirty="0">
                <a:effectLst/>
              </a:rPr>
            </a:br>
            <a:r>
              <a:rPr lang="en-US" sz="8900" b="1" dirty="0" smtClean="0">
                <a:effectLst/>
              </a:rPr>
              <a:t/>
            </a:r>
            <a:br>
              <a:rPr lang="en-US" sz="8900" b="1" dirty="0" smtClean="0">
                <a:effectLst/>
              </a:rPr>
            </a:br>
            <a:r>
              <a:rPr lang="en-US" sz="8900" b="1" dirty="0" smtClean="0">
                <a:effectLst/>
              </a:rPr>
              <a:t>Titus </a:t>
            </a:r>
            <a:r>
              <a:rPr lang="en-US" sz="8900" b="1" dirty="0">
                <a:effectLst/>
              </a:rPr>
              <a:t>2:11-15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4300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506682"/>
            <a:ext cx="10363826" cy="4284517"/>
          </a:xfrm>
        </p:spPr>
        <p:txBody>
          <a:bodyPr/>
          <a:lstStyle/>
          <a:p>
            <a:pPr marL="0" indent="0" algn="ctr">
              <a:buNone/>
            </a:pPr>
            <a:r>
              <a:rPr lang="en-US" sz="8000" b="1" dirty="0">
                <a:effectLst/>
              </a:rPr>
              <a:t>B. Grace teaches how we should </a:t>
            </a:r>
            <a:r>
              <a:rPr lang="en-US" sz="8000" b="1" u="sng" dirty="0">
                <a:effectLst/>
              </a:rPr>
              <a:t>live</a:t>
            </a:r>
            <a:r>
              <a:rPr lang="en-US" sz="8000" b="1" dirty="0">
                <a:effectLst/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02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330036"/>
            <a:ext cx="10363826" cy="4461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b="1" dirty="0">
                <a:effectLst/>
              </a:rPr>
              <a:t>1. </a:t>
            </a:r>
            <a:r>
              <a:rPr lang="en-US" sz="8000" b="1" u="sng" dirty="0">
                <a:effectLst/>
              </a:rPr>
              <a:t>Holy</a:t>
            </a:r>
            <a:endParaRPr lang="en-US" sz="8000" b="1" dirty="0">
              <a:effectLst/>
            </a:endParaRPr>
          </a:p>
          <a:p>
            <a:pPr marL="0" indent="0" algn="ctr">
              <a:buNone/>
            </a:pPr>
            <a:r>
              <a:rPr lang="en-US" sz="5400" b="1" dirty="0">
                <a:effectLst/>
              </a:rPr>
              <a:t> </a:t>
            </a:r>
          </a:p>
          <a:p>
            <a:pPr marL="0" indent="0" algn="ctr">
              <a:buNone/>
            </a:pPr>
            <a:r>
              <a:rPr lang="en-US" sz="8000" b="1" dirty="0">
                <a:effectLst/>
              </a:rPr>
              <a:t>2. </a:t>
            </a:r>
            <a:r>
              <a:rPr lang="en-US" sz="8000" b="1" u="sng" dirty="0">
                <a:effectLst/>
              </a:rPr>
              <a:t>Righteously</a:t>
            </a:r>
            <a:endParaRPr lang="en-US" sz="8000" b="1" dirty="0">
              <a:effectLst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962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423556"/>
            <a:ext cx="10363826" cy="436764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8600" b="1" dirty="0">
                <a:effectLst/>
              </a:rPr>
              <a:t>3. </a:t>
            </a:r>
            <a:r>
              <a:rPr lang="en-US" sz="8600" b="1" u="sng" dirty="0">
                <a:effectLst/>
              </a:rPr>
              <a:t>Godly</a:t>
            </a:r>
            <a:endParaRPr lang="en-US" sz="8600" b="1" dirty="0">
              <a:effectLst/>
            </a:endParaRPr>
          </a:p>
          <a:p>
            <a:pPr marL="0" indent="0" algn="ctr">
              <a:buNone/>
            </a:pPr>
            <a:r>
              <a:rPr lang="en-US" sz="5800" b="1" dirty="0">
                <a:effectLst/>
              </a:rPr>
              <a:t> </a:t>
            </a:r>
          </a:p>
          <a:p>
            <a:pPr marL="0" indent="0" algn="ctr">
              <a:buNone/>
            </a:pPr>
            <a:r>
              <a:rPr lang="en-US" sz="8600" b="1" dirty="0">
                <a:effectLst/>
              </a:rPr>
              <a:t>4. </a:t>
            </a:r>
            <a:r>
              <a:rPr lang="en-US" sz="8600" b="1" u="sng" dirty="0">
                <a:effectLst/>
              </a:rPr>
              <a:t>Loving</a:t>
            </a:r>
            <a:endParaRPr lang="en-US" sz="8600" b="1" dirty="0">
              <a:effectLst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360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787236"/>
            <a:ext cx="10363826" cy="4003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b="1" dirty="0">
                <a:effectLst/>
              </a:rPr>
              <a:t>III. Grace sets </a:t>
            </a:r>
            <a:r>
              <a:rPr lang="en-US" sz="8000" b="1" dirty="0" smtClean="0">
                <a:effectLst/>
              </a:rPr>
              <a:t>         us </a:t>
            </a:r>
            <a:r>
              <a:rPr lang="en-US" sz="8000" b="1" u="sng" dirty="0">
                <a:effectLst/>
              </a:rPr>
              <a:t>apart</a:t>
            </a:r>
            <a:r>
              <a:rPr lang="en-US" sz="8000" b="1" dirty="0">
                <a:effectLst/>
              </a:rPr>
              <a:t>. 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158731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756064"/>
            <a:ext cx="10363826" cy="4035135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8600" b="1" dirty="0">
                <a:effectLst/>
              </a:rPr>
              <a:t>A. Grace causes </a:t>
            </a:r>
            <a:r>
              <a:rPr lang="en-US" sz="8600" b="1" dirty="0" smtClean="0">
                <a:effectLst/>
              </a:rPr>
              <a:t>         us </a:t>
            </a:r>
            <a:r>
              <a:rPr lang="en-US" sz="8600" b="1" dirty="0">
                <a:effectLst/>
              </a:rPr>
              <a:t>to </a:t>
            </a:r>
            <a:r>
              <a:rPr lang="en-US" sz="8600" b="1" u="sng" dirty="0">
                <a:effectLst/>
              </a:rPr>
              <a:t>long</a:t>
            </a:r>
            <a:r>
              <a:rPr lang="en-US" sz="8600" b="1" dirty="0">
                <a:effectLst/>
              </a:rPr>
              <a:t> for Christ return.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18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514608"/>
            <a:ext cx="10364451" cy="1596177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558636"/>
            <a:ext cx="10363826" cy="423256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8600" b="1" dirty="0">
                <a:effectLst/>
              </a:rPr>
              <a:t>B. Grace causes us to be a </a:t>
            </a:r>
            <a:r>
              <a:rPr lang="en-US" sz="8600" b="1" u="sng" dirty="0">
                <a:effectLst/>
              </a:rPr>
              <a:t>peculiar</a:t>
            </a:r>
            <a:r>
              <a:rPr lang="en-US" sz="8600" b="1" dirty="0">
                <a:effectLst/>
              </a:rPr>
              <a:t> people.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98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33845" y="1039091"/>
            <a:ext cx="10879281" cy="5538353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en-US" sz="16800" b="1" dirty="0">
                <a:effectLst/>
              </a:rPr>
              <a:t>C. Grace causes us to be </a:t>
            </a:r>
            <a:r>
              <a:rPr lang="en-US" sz="16800" b="1" u="sng" dirty="0">
                <a:effectLst/>
              </a:rPr>
              <a:t>excited</a:t>
            </a:r>
            <a:r>
              <a:rPr lang="en-US" sz="16800" b="1" dirty="0">
                <a:effectLst/>
              </a:rPr>
              <a:t> to serve the Lord through good works.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20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402774"/>
            <a:ext cx="10363826" cy="438842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800" b="1" dirty="0" smtClean="0">
                <a:effectLst/>
              </a:rPr>
              <a:t>I. </a:t>
            </a:r>
            <a:r>
              <a:rPr lang="en-US" sz="8800" b="1" dirty="0">
                <a:effectLst/>
              </a:rPr>
              <a:t>God’s grace saves us. </a:t>
            </a:r>
            <a:endParaRPr lang="en-US" sz="8800" b="1" dirty="0"/>
          </a:p>
        </p:txBody>
      </p:sp>
    </p:spTree>
    <p:extLst>
      <p:ext uri="{BB962C8B-B14F-4D97-AF65-F5344CB8AC3E}">
        <p14:creationId xmlns:p14="http://schemas.microsoft.com/office/powerpoint/2010/main" val="334113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485900"/>
            <a:ext cx="10363826" cy="4305299"/>
          </a:xfrm>
        </p:spPr>
        <p:txBody>
          <a:bodyPr/>
          <a:lstStyle/>
          <a:p>
            <a:pPr marL="0" indent="0" algn="ctr">
              <a:buNone/>
            </a:pPr>
            <a:r>
              <a:rPr lang="en-US" sz="8000" b="1" dirty="0">
                <a:effectLst/>
              </a:rPr>
              <a:t>A. Grace brings </a:t>
            </a:r>
            <a:r>
              <a:rPr lang="en-US" sz="8000" b="1" u="sng" dirty="0">
                <a:effectLst/>
              </a:rPr>
              <a:t>salvation</a:t>
            </a:r>
            <a:r>
              <a:rPr lang="en-US" sz="8000" b="1" dirty="0">
                <a:effectLst/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376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700" b="1" dirty="0">
                <a:effectLst/>
              </a:rPr>
              <a:t>B. Salvation means that the Christian has been: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7800" b="1" dirty="0">
                <a:effectLst/>
              </a:rPr>
              <a:t>1. We are </a:t>
            </a:r>
            <a:r>
              <a:rPr lang="en-US" sz="7800" b="1" u="sng" dirty="0">
                <a:effectLst/>
              </a:rPr>
              <a:t>cleansed</a:t>
            </a:r>
            <a:r>
              <a:rPr lang="en-US" sz="7800" b="1" dirty="0">
                <a:effectLst/>
              </a:rPr>
              <a:t> from sin by the blood of Jesus.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298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350818"/>
            <a:ext cx="10363826" cy="444038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8000" b="1" dirty="0">
                <a:effectLst/>
              </a:rPr>
              <a:t>2. We are </a:t>
            </a:r>
            <a:r>
              <a:rPr lang="en-US" sz="8000" b="1" u="sng" dirty="0">
                <a:effectLst/>
              </a:rPr>
              <a:t>delivered</a:t>
            </a:r>
            <a:r>
              <a:rPr lang="en-US" sz="8000" b="1" dirty="0">
                <a:effectLst/>
              </a:rPr>
              <a:t> eternally from the penalty of sin.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66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226128"/>
            <a:ext cx="10363826" cy="45650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b="1" dirty="0">
                <a:effectLst/>
              </a:rPr>
              <a:t>3. We are </a:t>
            </a:r>
            <a:r>
              <a:rPr lang="en-US" sz="8000" b="1" u="sng" dirty="0">
                <a:effectLst/>
              </a:rPr>
              <a:t>assured</a:t>
            </a:r>
            <a:r>
              <a:rPr lang="en-US" sz="8000" b="1" dirty="0">
                <a:effectLst/>
              </a:rPr>
              <a:t> of Heaven when </a:t>
            </a:r>
            <a:r>
              <a:rPr lang="en-US" sz="8000" b="1" dirty="0" smtClean="0">
                <a:effectLst/>
              </a:rPr>
              <a:t>          we </a:t>
            </a:r>
            <a:r>
              <a:rPr lang="en-US" sz="8000" b="1" dirty="0">
                <a:effectLst/>
              </a:rPr>
              <a:t>die.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48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2177153"/>
            <a:ext cx="10364451" cy="1596177"/>
          </a:xfrm>
        </p:spPr>
        <p:txBody>
          <a:bodyPr>
            <a:noAutofit/>
          </a:bodyPr>
          <a:lstStyle/>
          <a:p>
            <a:r>
              <a:rPr lang="en-US" sz="8000" b="1" dirty="0">
                <a:effectLst/>
              </a:rPr>
              <a:t>II. God’s grace </a:t>
            </a:r>
            <a:r>
              <a:rPr lang="en-US" sz="8000" b="1" u="sng" dirty="0">
                <a:effectLst/>
              </a:rPr>
              <a:t>teaches</a:t>
            </a:r>
            <a:r>
              <a:rPr lang="en-US" sz="8000" b="1" dirty="0">
                <a:effectLst/>
              </a:rPr>
              <a:t> us. </a:t>
            </a:r>
            <a:endParaRPr lang="en-US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64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2367092"/>
            <a:ext cx="10364451" cy="1596177"/>
          </a:xfrm>
        </p:spPr>
        <p:txBody>
          <a:bodyPr>
            <a:normAutofit fontScale="90000"/>
          </a:bodyPr>
          <a:lstStyle/>
          <a:p>
            <a:r>
              <a:rPr lang="en-US" sz="8900" b="1" dirty="0">
                <a:effectLst/>
              </a:rPr>
              <a:t>A. Grace teaches us what to </a:t>
            </a:r>
            <a:r>
              <a:rPr lang="en-US" sz="8900" b="1" u="sng" dirty="0">
                <a:effectLst/>
              </a:rPr>
              <a:t>avoid</a:t>
            </a:r>
            <a:r>
              <a:rPr lang="en-US" sz="8900" b="1" dirty="0">
                <a:effectLst/>
              </a:rPr>
              <a:t>.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81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007918"/>
            <a:ext cx="10363826" cy="4783281"/>
          </a:xfrm>
        </p:spPr>
        <p:txBody>
          <a:bodyPr>
            <a:normAutofit/>
          </a:bodyPr>
          <a:lstStyle/>
          <a:p>
            <a:pPr marL="457200" indent="-457200" algn="ctr">
              <a:buAutoNum type="arabicPeriod"/>
            </a:pPr>
            <a:r>
              <a:rPr lang="en-US" sz="8000" b="1" u="sng" dirty="0" smtClean="0">
                <a:effectLst/>
              </a:rPr>
              <a:t>Ungodliness</a:t>
            </a:r>
            <a:r>
              <a:rPr lang="en-US" sz="8000" b="1" dirty="0" smtClean="0">
                <a:effectLst/>
              </a:rPr>
              <a:t> </a:t>
            </a:r>
          </a:p>
          <a:p>
            <a:pPr marL="0" indent="0" algn="ctr">
              <a:buNone/>
            </a:pPr>
            <a:endParaRPr lang="en-US" sz="5400" b="1" dirty="0">
              <a:effectLst/>
            </a:endParaRPr>
          </a:p>
          <a:p>
            <a:pPr marL="0" indent="0" algn="ctr">
              <a:buNone/>
            </a:pPr>
            <a:r>
              <a:rPr lang="en-US" sz="8000" b="1" dirty="0">
                <a:effectLst/>
              </a:rPr>
              <a:t>2. Worldly </a:t>
            </a:r>
            <a:r>
              <a:rPr lang="en-US" sz="8000" b="1" u="sng" dirty="0">
                <a:effectLst/>
              </a:rPr>
              <a:t>Lusts</a:t>
            </a:r>
            <a:r>
              <a:rPr lang="en-US" sz="8000" b="1" dirty="0">
                <a:effectLst/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084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4B4B4B"/>
      </a:dk2>
      <a:lt2>
        <a:srgbClr val="B5B5B5"/>
      </a:lt2>
      <a:accent1>
        <a:srgbClr val="9AC43E"/>
      </a:accent1>
      <a:accent2>
        <a:srgbClr val="44BA98"/>
      </a:accent2>
      <a:accent3>
        <a:srgbClr val="43A9D9"/>
      </a:accent3>
      <a:accent4>
        <a:srgbClr val="6274D8"/>
      </a:accent4>
      <a:accent5>
        <a:srgbClr val="AB54D7"/>
      </a:accent5>
      <a:accent6>
        <a:srgbClr val="D15B37"/>
      </a:accent6>
      <a:hlink>
        <a:srgbClr val="BFE962"/>
      </a:hlink>
      <a:folHlink>
        <a:srgbClr val="C0D591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892FADA9-420D-4323-A7A4-C1060166525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17</TotalTime>
  <Words>134</Words>
  <Application>Microsoft Office PowerPoint</Application>
  <PresentationFormat>Widescreen</PresentationFormat>
  <Paragraphs>23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Tw Cen MT</vt:lpstr>
      <vt:lpstr>Droplet</vt:lpstr>
      <vt:lpstr>God’s Amazing Grace   Titus 2:11-15 </vt:lpstr>
      <vt:lpstr>PowerPoint Presentation</vt:lpstr>
      <vt:lpstr>PowerPoint Presentation</vt:lpstr>
      <vt:lpstr>B. Salvation means that the Christian has been: </vt:lpstr>
      <vt:lpstr>PowerPoint Presentation</vt:lpstr>
      <vt:lpstr>PowerPoint Presentation</vt:lpstr>
      <vt:lpstr>II. God’s grace teaches us. </vt:lpstr>
      <vt:lpstr>A. Grace teaches us what to avoid.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God’s Amazing Grace   Titus 2:11-15</dc:title>
  <dc:creator>Shane Donald</dc:creator>
  <cp:lastModifiedBy>Shane Donald</cp:lastModifiedBy>
  <cp:revision>3</cp:revision>
  <dcterms:created xsi:type="dcterms:W3CDTF">2019-11-02T02:04:48Z</dcterms:created>
  <dcterms:modified xsi:type="dcterms:W3CDTF">2019-11-03T01:31:31Z</dcterms:modified>
</cp:coreProperties>
</file>