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D5107-A1DC-444A-94FE-0752ACFF581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E51B9-B119-41D1-A897-452AD18736D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CEA94-5D7E-4036-B834-CF28B714AE4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BC468-AED9-4260-9432-88519A722E9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2D4DF-1E4D-44FD-83DD-0DC4B8CA4C5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B503DA-9FDC-4728-8568-55889834419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5ADBF-29A7-4830-9BCB-1B5D3CC5465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EC635-0C4B-46C4-A358-F0CCA9559B2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7CE8D-C9BB-4179-A6D8-E11B6E81087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4BB61-C907-4E93-A2C2-6A9F8E0C529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3AA98-1BC1-4579-BE9B-9E40CCC1146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hlink"/>
            </a:gs>
            <a:gs pos="100000">
              <a:schemeClr val="hlink">
                <a:gamma/>
                <a:shade val="76078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BB48E1F-038F-4702-B81F-DCFDC9E0C06E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95600"/>
            <a:ext cx="7772400" cy="1143000"/>
          </a:xfrm>
        </p:spPr>
        <p:txBody>
          <a:bodyPr/>
          <a:lstStyle/>
          <a:p>
            <a:r>
              <a:rPr lang="en-US" sz="6600" b="1">
                <a:latin typeface="Arial Unicode MS" pitchFamily="34" charset="-128"/>
                <a:cs typeface="Times New Roman" charset="0"/>
              </a:rPr>
              <a:t>"The Heroic Dead"</a:t>
            </a:r>
            <a:br>
              <a:rPr lang="en-US" sz="6600" b="1">
                <a:latin typeface="Arial Unicode MS" pitchFamily="34" charset="-128"/>
                <a:cs typeface="Times New Roman" charset="0"/>
              </a:rPr>
            </a:br>
            <a:r>
              <a:rPr lang="en-US" sz="6600" b="1">
                <a:latin typeface="Arial Unicode MS" pitchFamily="34" charset="-128"/>
                <a:cs typeface="Times New Roman" charset="0"/>
              </a:rPr>
              <a:t/>
            </a:r>
            <a:br>
              <a:rPr lang="en-US" sz="6600" b="1">
                <a:latin typeface="Arial Unicode MS" pitchFamily="34" charset="-128"/>
                <a:cs typeface="Times New Roman" charset="0"/>
              </a:rPr>
            </a:br>
            <a:r>
              <a:rPr lang="en-US" sz="6600" b="1">
                <a:cs typeface="Times New Roman" charset="0"/>
              </a:rPr>
              <a:t>Hebrews 11:7</a:t>
            </a:r>
            <a:br>
              <a:rPr lang="en-US" sz="6600" b="1">
                <a:cs typeface="Times New Roman" charset="0"/>
              </a:rPr>
            </a:br>
            <a:r>
              <a:rPr lang="en-US" sz="6600" b="1">
                <a:cs typeface="Times New Roman" charset="0"/>
              </a:rPr>
              <a:t/>
            </a:r>
            <a:br>
              <a:rPr lang="en-US" sz="6600" b="1">
                <a:cs typeface="Times New Roman" charset="0"/>
              </a:rPr>
            </a:br>
            <a:r>
              <a:rPr lang="en-US" sz="6600" b="1">
                <a:cs typeface="Times New Roman" charset="0"/>
              </a:rPr>
              <a:t> Genesis 6:5 - 7:1</a:t>
            </a:r>
            <a:r>
              <a:rPr lang="en-US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ea typeface="Arial Unicode MS" pitchFamily="34" charset="-128"/>
                <a:cs typeface="Arial Unicode MS" pitchFamily="34" charset="-128"/>
              </a:rPr>
              <a:t>I. Three distinctives  </a:t>
            </a:r>
            <a:br>
              <a:rPr lang="en-US" b="1">
                <a:ea typeface="Arial Unicode MS" pitchFamily="34" charset="-128"/>
                <a:cs typeface="Arial Unicode MS" pitchFamily="34" charset="-128"/>
              </a:rPr>
            </a:br>
            <a:r>
              <a:rPr lang="en-US" b="1">
                <a:ea typeface="Arial Unicode MS" pitchFamily="34" charset="-128"/>
                <a:cs typeface="Arial Unicode MS" pitchFamily="34" charset="-128"/>
              </a:rPr>
              <a:t>of Noah's faith:</a:t>
            </a:r>
            <a:br>
              <a:rPr lang="en-US" b="1">
                <a:ea typeface="Arial Unicode MS" pitchFamily="34" charset="-128"/>
                <a:cs typeface="Arial Unicode MS" pitchFamily="34" charset="-128"/>
              </a:rPr>
            </a:br>
            <a:endParaRPr lang="en-US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b="1">
                <a:ea typeface="Arial Unicode MS" pitchFamily="34" charset="-128"/>
                <a:cs typeface="Arial Unicode MS" pitchFamily="34" charset="-128"/>
              </a:rPr>
              <a:t>1. He was declared </a:t>
            </a:r>
            <a:r>
              <a:rPr lang="en-US" sz="4000" b="1" u="sng">
                <a:ea typeface="Arial Unicode MS" pitchFamily="34" charset="-128"/>
                <a:cs typeface="Arial Unicode MS" pitchFamily="34" charset="-128"/>
              </a:rPr>
              <a:t>righteous</a:t>
            </a:r>
            <a:r>
              <a:rPr lang="en-US" sz="4000" b="1">
                <a:ea typeface="Arial Unicode MS" pitchFamily="34" charset="-128"/>
                <a:cs typeface="Arial Unicode MS" pitchFamily="34" charset="-128"/>
              </a:rPr>
              <a:t> by God.</a:t>
            </a:r>
            <a:br>
              <a:rPr lang="en-US" sz="4000" b="1">
                <a:ea typeface="Arial Unicode MS" pitchFamily="34" charset="-128"/>
                <a:cs typeface="Arial Unicode MS" pitchFamily="34" charset="-128"/>
              </a:rPr>
            </a:br>
            <a:r>
              <a:rPr lang="en-US" sz="2000" b="1"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2000" b="1">
                <a:ea typeface="Arial Unicode MS" pitchFamily="34" charset="-128"/>
                <a:cs typeface="Arial Unicode MS" pitchFamily="34" charset="-128"/>
              </a:rPr>
            </a:br>
            <a:endParaRPr lang="en-US" sz="2000" b="1"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4000" b="1">
                <a:ea typeface="Arial Unicode MS" pitchFamily="34" charset="-128"/>
                <a:cs typeface="Arial Unicode MS" pitchFamily="34" charset="-128"/>
              </a:rPr>
              <a:t>2. He was considered </a:t>
            </a:r>
            <a:r>
              <a:rPr lang="en-US" sz="4000" b="1" u="sng">
                <a:ea typeface="Arial Unicode MS" pitchFamily="34" charset="-128"/>
                <a:cs typeface="Arial Unicode MS" pitchFamily="34" charset="-128"/>
              </a:rPr>
              <a:t>blameless</a:t>
            </a:r>
            <a:r>
              <a:rPr lang="en-US" sz="4000" b="1">
                <a:ea typeface="Arial Unicode MS" pitchFamily="34" charset="-128"/>
                <a:cs typeface="Arial Unicode MS" pitchFamily="34" charset="-128"/>
              </a:rPr>
              <a:t> by the people.</a:t>
            </a:r>
            <a:br>
              <a:rPr lang="en-US" sz="4000" b="1">
                <a:ea typeface="Arial Unicode MS" pitchFamily="34" charset="-128"/>
                <a:cs typeface="Arial Unicode MS" pitchFamily="34" charset="-128"/>
              </a:rPr>
            </a:br>
            <a:r>
              <a:rPr lang="en-US" sz="2000" b="1"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2000" b="1">
                <a:ea typeface="Arial Unicode MS" pitchFamily="34" charset="-128"/>
                <a:cs typeface="Arial Unicode MS" pitchFamily="34" charset="-128"/>
              </a:rPr>
            </a:br>
            <a:endParaRPr lang="en-US" sz="2000" b="1"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4000" b="1">
                <a:cs typeface="Times New Roman" charset="0"/>
              </a:rPr>
              <a:t>3. He was found </a:t>
            </a:r>
            <a:r>
              <a:rPr lang="en-US" sz="4000" b="1" u="sng">
                <a:cs typeface="Times New Roman" charset="0"/>
              </a:rPr>
              <a:t>walking</a:t>
            </a:r>
            <a:r>
              <a:rPr lang="en-US" sz="4000" b="1">
                <a:cs typeface="Times New Roman" charset="0"/>
              </a:rPr>
              <a:t> with God.</a:t>
            </a:r>
            <a:r>
              <a:rPr lang="en-US" sz="4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ea typeface="Arial Unicode MS" pitchFamily="34" charset="-128"/>
                <a:cs typeface="Arial Unicode MS" pitchFamily="34" charset="-128"/>
              </a:rPr>
              <a:t>II. Noah's heroic faith </a:t>
            </a:r>
            <a:br>
              <a:rPr lang="en-US" b="1">
                <a:ea typeface="Arial Unicode MS" pitchFamily="34" charset="-128"/>
                <a:cs typeface="Arial Unicode MS" pitchFamily="34" charset="-128"/>
              </a:rPr>
            </a:br>
            <a:r>
              <a:rPr lang="en-US" b="1">
                <a:ea typeface="Arial Unicode MS" pitchFamily="34" charset="-128"/>
                <a:cs typeface="Arial Unicode MS" pitchFamily="34" charset="-128"/>
              </a:rPr>
              <a:t>was marked by:</a:t>
            </a:r>
            <a:br>
              <a:rPr lang="en-US" b="1">
                <a:ea typeface="Arial Unicode MS" pitchFamily="34" charset="-128"/>
                <a:cs typeface="Arial Unicode MS" pitchFamily="34" charset="-128"/>
              </a:rPr>
            </a:br>
            <a:endParaRPr lang="en-US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800" b="1">
                <a:ea typeface="Arial Unicode MS" pitchFamily="34" charset="-128"/>
                <a:cs typeface="Arial Unicode MS" pitchFamily="34" charset="-128"/>
              </a:rPr>
              <a:t>1. THE WARNING HE HEARD.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4800" b="1"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4800" b="1">
                <a:ea typeface="Arial Unicode MS" pitchFamily="34" charset="-128"/>
                <a:cs typeface="Arial Unicode MS" pitchFamily="34" charset="-128"/>
              </a:rPr>
              <a:t>a. Concerning God's </a:t>
            </a:r>
            <a:r>
              <a:rPr lang="en-US" sz="4800" b="1" u="sng">
                <a:ea typeface="Arial Unicode MS" pitchFamily="34" charset="-128"/>
                <a:cs typeface="Arial Unicode MS" pitchFamily="34" charset="-128"/>
              </a:rPr>
              <a:t>judgment</a:t>
            </a:r>
            <a:r>
              <a:rPr lang="en-US" sz="4800" b="1">
                <a:ea typeface="Arial Unicode MS" pitchFamily="34" charset="-128"/>
                <a:cs typeface="Arial Unicode MS" pitchFamily="34" charset="-128"/>
              </a:rPr>
              <a:t>.</a:t>
            </a:r>
            <a:r>
              <a:rPr lang="en-US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r>
              <a:rPr lang="en-US" sz="28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28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28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28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28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br>
              <a:rPr lang="en-US" sz="28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28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28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sz="2800" b="1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ea typeface="Arial Unicode MS" pitchFamily="34" charset="-128"/>
                <a:cs typeface="Arial Unicode MS" pitchFamily="34" charset="-128"/>
              </a:rPr>
              <a:t>b. Concerning the </a:t>
            </a:r>
            <a:r>
              <a:rPr lang="en-US" b="1" u="sng">
                <a:ea typeface="Arial Unicode MS" pitchFamily="34" charset="-128"/>
                <a:cs typeface="Arial Unicode MS" pitchFamily="34" charset="-128"/>
              </a:rPr>
              <a:t>building</a:t>
            </a:r>
            <a:r>
              <a:rPr lang="en-US" b="1">
                <a:ea typeface="Arial Unicode MS" pitchFamily="34" charset="-128"/>
                <a:cs typeface="Arial Unicode MS" pitchFamily="34" charset="-128"/>
              </a:rPr>
              <a:t> </a:t>
            </a:r>
            <a:br>
              <a:rPr lang="en-US" b="1">
                <a:ea typeface="Arial Unicode MS" pitchFamily="34" charset="-128"/>
                <a:cs typeface="Arial Unicode MS" pitchFamily="34" charset="-128"/>
              </a:rPr>
            </a:br>
            <a:r>
              <a:rPr lang="en-US" b="1">
                <a:ea typeface="Arial Unicode MS" pitchFamily="34" charset="-128"/>
                <a:cs typeface="Arial Unicode MS" pitchFamily="34" charset="-128"/>
              </a:rPr>
              <a:t>of a boat. 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8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28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400" b="1">
                <a:ea typeface="Arial Unicode MS" pitchFamily="34" charset="-128"/>
                <a:cs typeface="Arial Unicode MS" pitchFamily="34" charset="-128"/>
              </a:rPr>
              <a:t>c. Concerning the </a:t>
            </a:r>
            <a:r>
              <a:rPr lang="en-US" sz="4400" b="1" u="sng">
                <a:ea typeface="Arial Unicode MS" pitchFamily="34" charset="-128"/>
                <a:cs typeface="Arial Unicode MS" pitchFamily="34" charset="-128"/>
              </a:rPr>
              <a:t>sending</a:t>
            </a:r>
            <a:r>
              <a:rPr lang="en-US" sz="4400" b="1">
                <a:ea typeface="Arial Unicode MS" pitchFamily="34" charset="-128"/>
                <a:cs typeface="Arial Unicode MS" pitchFamily="34" charset="-128"/>
              </a:rPr>
              <a:t> of rain.</a:t>
            </a:r>
            <a:br>
              <a:rPr lang="en-US" sz="4400" b="1">
                <a:ea typeface="Arial Unicode MS" pitchFamily="34" charset="-128"/>
                <a:cs typeface="Arial Unicode MS" pitchFamily="34" charset="-128"/>
              </a:rPr>
            </a:br>
            <a:r>
              <a:rPr lang="en-US" sz="4400" b="1"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400" b="1">
                <a:ea typeface="Arial Unicode MS" pitchFamily="34" charset="-128"/>
                <a:cs typeface="Arial Unicode MS" pitchFamily="34" charset="-128"/>
              </a:rPr>
            </a:br>
            <a:endParaRPr lang="en-US" sz="4400" b="1"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4400" b="1">
                <a:cs typeface="Times New Roman" charset="0"/>
              </a:rPr>
              <a:t>d. Concerning the </a:t>
            </a:r>
            <a:r>
              <a:rPr lang="en-US" sz="4400" b="1" u="sng">
                <a:cs typeface="Times New Roman" charset="0"/>
              </a:rPr>
              <a:t>making</a:t>
            </a:r>
            <a:r>
              <a:rPr lang="en-US" sz="4400" b="1">
                <a:cs typeface="Times New Roman" charset="0"/>
              </a:rPr>
              <a:t> of a covenant.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ea typeface="Arial Unicode MS" pitchFamily="34" charset="-128"/>
                <a:cs typeface="Arial Unicode MS" pitchFamily="34" charset="-128"/>
              </a:rPr>
              <a:t>2. THE FEAR HE EXPERIENCED.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86800" cy="41148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400" b="1">
                <a:ea typeface="Arial Unicode MS" pitchFamily="34" charset="-128"/>
                <a:cs typeface="Arial Unicode MS" pitchFamily="34" charset="-128"/>
              </a:rPr>
              <a:t>A. This fear carried three dimensions: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800" b="1"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4400" b="1">
                <a:ea typeface="Arial Unicode MS" pitchFamily="34" charset="-128"/>
                <a:cs typeface="Arial Unicode MS" pitchFamily="34" charset="-128"/>
              </a:rPr>
              <a:t>1. Great </a:t>
            </a:r>
            <a:r>
              <a:rPr lang="en-US" sz="4400" b="1" u="sng">
                <a:ea typeface="Arial Unicode MS" pitchFamily="34" charset="-128"/>
                <a:cs typeface="Arial Unicode MS" pitchFamily="34" charset="-128"/>
              </a:rPr>
              <a:t>concern</a:t>
            </a:r>
            <a:r>
              <a:rPr lang="en-US" sz="4400" b="1">
                <a:ea typeface="Arial Unicode MS" pitchFamily="34" charset="-128"/>
                <a:cs typeface="Arial Unicode MS" pitchFamily="34" charset="-128"/>
              </a:rPr>
              <a:t>.</a:t>
            </a:r>
            <a:br>
              <a:rPr lang="en-US" sz="4400" b="1">
                <a:ea typeface="Arial Unicode MS" pitchFamily="34" charset="-128"/>
                <a:cs typeface="Arial Unicode MS" pitchFamily="34" charset="-128"/>
              </a:rPr>
            </a:br>
            <a:endParaRPr lang="en-US" b="1"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4400" b="1">
                <a:ea typeface="Arial Unicode MS" pitchFamily="34" charset="-128"/>
                <a:cs typeface="Arial Unicode MS" pitchFamily="34" charset="-128"/>
              </a:rPr>
              <a:t>2. Great </a:t>
            </a:r>
            <a:r>
              <a:rPr lang="en-US" sz="4400" b="1" u="sng">
                <a:ea typeface="Arial Unicode MS" pitchFamily="34" charset="-128"/>
                <a:cs typeface="Arial Unicode MS" pitchFamily="34" charset="-128"/>
              </a:rPr>
              <a:t>respect</a:t>
            </a:r>
            <a:r>
              <a:rPr lang="en-US" sz="4400" b="1">
                <a:ea typeface="Arial Unicode MS" pitchFamily="34" charset="-128"/>
                <a:cs typeface="Arial Unicode MS" pitchFamily="34" charset="-128"/>
              </a:rPr>
              <a:t>.</a:t>
            </a:r>
            <a:br>
              <a:rPr lang="en-US" sz="4400" b="1">
                <a:ea typeface="Arial Unicode MS" pitchFamily="34" charset="-128"/>
                <a:cs typeface="Arial Unicode MS" pitchFamily="34" charset="-128"/>
              </a:rPr>
            </a:br>
            <a:endParaRPr lang="en-US" b="1"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4400" b="1">
                <a:cs typeface="Times New Roman" charset="0"/>
              </a:rPr>
              <a:t>3. Great </a:t>
            </a:r>
            <a:r>
              <a:rPr lang="en-US" sz="4400" b="1" u="sng">
                <a:cs typeface="Times New Roman" charset="0"/>
              </a:rPr>
              <a:t>devotion</a:t>
            </a:r>
            <a:r>
              <a:rPr lang="en-US" sz="4400" b="1">
                <a:cs typeface="Times New Roman" charset="0"/>
              </a:rPr>
              <a:t>.</a:t>
            </a:r>
            <a:r>
              <a:rPr lang="en-US" sz="44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ea typeface="Arial Unicode MS" pitchFamily="34" charset="-128"/>
                <a:cs typeface="Arial Unicode MS" pitchFamily="34" charset="-128"/>
              </a:rPr>
              <a:t>3. THE WORK HE DID.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5400" b="1">
                <a:ea typeface="Arial Unicode MS" pitchFamily="34" charset="-128"/>
                <a:cs typeface="Arial Unicode MS" pitchFamily="34" charset="-128"/>
              </a:rPr>
              <a:t>a. He </a:t>
            </a:r>
            <a:r>
              <a:rPr lang="en-US" sz="5400" b="1" u="sng">
                <a:ea typeface="Arial Unicode MS" pitchFamily="34" charset="-128"/>
                <a:cs typeface="Arial Unicode MS" pitchFamily="34" charset="-128"/>
              </a:rPr>
              <a:t>built</a:t>
            </a:r>
            <a:r>
              <a:rPr lang="en-US" sz="5400" b="1">
                <a:ea typeface="Arial Unicode MS" pitchFamily="34" charset="-128"/>
                <a:cs typeface="Arial Unicode MS" pitchFamily="34" charset="-128"/>
              </a:rPr>
              <a:t> the ark. </a:t>
            </a:r>
            <a:br>
              <a:rPr lang="en-US" sz="5400" b="1">
                <a:ea typeface="Arial Unicode MS" pitchFamily="34" charset="-128"/>
                <a:cs typeface="Arial Unicode MS" pitchFamily="34" charset="-128"/>
              </a:rPr>
            </a:br>
            <a:endParaRPr lang="en-US" sz="5400" b="1"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5400" b="1">
                <a:cs typeface="Times New Roman" charset="0"/>
              </a:rPr>
              <a:t>b. He </a:t>
            </a:r>
            <a:r>
              <a:rPr lang="en-US" sz="5400" b="1" u="sng">
                <a:cs typeface="Times New Roman" charset="0"/>
              </a:rPr>
              <a:t>preached</a:t>
            </a:r>
            <a:r>
              <a:rPr lang="en-US" sz="5400" b="1">
                <a:cs typeface="Times New Roman" charset="0"/>
              </a:rPr>
              <a:t> repentance.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ea typeface="Arial Unicode MS" pitchFamily="34" charset="-128"/>
                <a:cs typeface="Arial Unicode MS" pitchFamily="34" charset="-128"/>
              </a:rPr>
              <a:t>4. THE MESSAGE HE SENT.</a:t>
            </a:r>
            <a:br>
              <a:rPr lang="en-US" b="1">
                <a:ea typeface="Arial Unicode MS" pitchFamily="34" charset="-128"/>
                <a:cs typeface="Arial Unicode MS" pitchFamily="34" charset="-128"/>
              </a:rPr>
            </a:br>
            <a:endParaRPr lang="en-US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400" b="1">
                <a:ea typeface="Arial Unicode MS" pitchFamily="34" charset="-128"/>
                <a:cs typeface="Arial Unicode MS" pitchFamily="34" charset="-128"/>
              </a:rPr>
              <a:t>a. Was </a:t>
            </a:r>
            <a:r>
              <a:rPr lang="en-US" sz="4400" b="1" u="sng">
                <a:ea typeface="Arial Unicode MS" pitchFamily="34" charset="-128"/>
                <a:cs typeface="Arial Unicode MS" pitchFamily="34" charset="-128"/>
              </a:rPr>
              <a:t>based</a:t>
            </a:r>
            <a:r>
              <a:rPr lang="en-US" sz="4400" b="1">
                <a:ea typeface="Arial Unicode MS" pitchFamily="34" charset="-128"/>
                <a:cs typeface="Arial Unicode MS" pitchFamily="34" charset="-128"/>
              </a:rPr>
              <a:t> on what he heard God say.</a:t>
            </a:r>
            <a:br>
              <a:rPr lang="en-US" sz="4400" b="1">
                <a:ea typeface="Arial Unicode MS" pitchFamily="34" charset="-128"/>
                <a:cs typeface="Arial Unicode MS" pitchFamily="34" charset="-128"/>
              </a:rPr>
            </a:br>
            <a:r>
              <a:rPr lang="en-US" sz="4400" b="1"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400" b="1">
                <a:ea typeface="Arial Unicode MS" pitchFamily="34" charset="-128"/>
                <a:cs typeface="Arial Unicode MS" pitchFamily="34" charset="-128"/>
              </a:rPr>
            </a:br>
            <a:r>
              <a:rPr lang="en-US" sz="4400" b="1">
                <a:ea typeface="Arial Unicode MS" pitchFamily="34" charset="-128"/>
                <a:cs typeface="Arial Unicode MS" pitchFamily="34" charset="-128"/>
              </a:rPr>
              <a:t>b. Was </a:t>
            </a:r>
            <a:r>
              <a:rPr lang="en-US" sz="4400" b="1" u="sng">
                <a:ea typeface="Arial Unicode MS" pitchFamily="34" charset="-128"/>
                <a:cs typeface="Arial Unicode MS" pitchFamily="34" charset="-128"/>
              </a:rPr>
              <a:t>driven</a:t>
            </a:r>
            <a:r>
              <a:rPr lang="en-US" sz="4400" b="1">
                <a:ea typeface="Arial Unicode MS" pitchFamily="34" charset="-128"/>
                <a:cs typeface="Arial Unicode MS" pitchFamily="34" charset="-128"/>
              </a:rPr>
              <a:t> by what he saw the people doing.</a:t>
            </a:r>
            <a:br>
              <a:rPr lang="en-US" sz="4400" b="1">
                <a:ea typeface="Arial Unicode MS" pitchFamily="34" charset="-128"/>
                <a:cs typeface="Arial Unicode MS" pitchFamily="34" charset="-128"/>
              </a:rPr>
            </a:br>
            <a:r>
              <a:rPr lang="en-US" sz="4400" b="1"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400" b="1">
                <a:ea typeface="Arial Unicode MS" pitchFamily="34" charset="-128"/>
                <a:cs typeface="Arial Unicode MS" pitchFamily="34" charset="-128"/>
              </a:rPr>
            </a:br>
            <a:r>
              <a:rPr lang="en-US" sz="4400" b="1">
                <a:cs typeface="Times New Roman" charset="0"/>
              </a:rPr>
              <a:t>c. Was </a:t>
            </a:r>
            <a:r>
              <a:rPr lang="en-US" sz="4400" b="1" u="sng">
                <a:cs typeface="Times New Roman" charset="0"/>
              </a:rPr>
              <a:t>shaped</a:t>
            </a:r>
            <a:r>
              <a:rPr lang="en-US" sz="4400" b="1">
                <a:cs typeface="Times New Roman" charset="0"/>
              </a:rPr>
              <a:t> by what he practiced in his life.</a:t>
            </a:r>
            <a:r>
              <a:rPr lang="en-US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ea typeface="Arial Unicode MS" pitchFamily="34" charset="-128"/>
                <a:cs typeface="Arial Unicode MS" pitchFamily="34" charset="-128"/>
              </a:rPr>
              <a:t>5. THE REWARD </a:t>
            </a:r>
            <a:br>
              <a:rPr lang="en-US" b="1">
                <a:ea typeface="Arial Unicode MS" pitchFamily="34" charset="-128"/>
                <a:cs typeface="Arial Unicode MS" pitchFamily="34" charset="-128"/>
              </a:rPr>
            </a:br>
            <a:r>
              <a:rPr lang="en-US" b="1">
                <a:ea typeface="Arial Unicode MS" pitchFamily="34" charset="-128"/>
                <a:cs typeface="Arial Unicode MS" pitchFamily="34" charset="-128"/>
              </a:rPr>
              <a:t>HE RECEIVED.</a:t>
            </a:r>
            <a:br>
              <a:rPr lang="en-US" b="1">
                <a:ea typeface="Arial Unicode MS" pitchFamily="34" charset="-128"/>
                <a:cs typeface="Arial Unicode MS" pitchFamily="34" charset="-128"/>
              </a:rPr>
            </a:br>
            <a:endParaRPr lang="en-US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5400" b="1">
                <a:cs typeface="Times New Roman" charset="0"/>
              </a:rPr>
              <a:t>a. His family was </a:t>
            </a:r>
            <a:r>
              <a:rPr lang="en-US" sz="5400" b="1" u="sng">
                <a:cs typeface="Times New Roman" charset="0"/>
              </a:rPr>
              <a:t>saved</a:t>
            </a:r>
            <a:r>
              <a:rPr lang="en-US" sz="5400" b="1">
                <a:cs typeface="Times New Roman" charset="0"/>
              </a:rPr>
              <a:t>.</a:t>
            </a:r>
          </a:p>
          <a:p>
            <a:pPr algn="ctr">
              <a:buFontTx/>
              <a:buNone/>
            </a:pPr>
            <a:endParaRPr lang="en-US" sz="5400" b="1">
              <a:cs typeface="Times New Roman" charset="0"/>
            </a:endParaRPr>
          </a:p>
          <a:p>
            <a:pPr algn="ctr">
              <a:buFontTx/>
              <a:buNone/>
            </a:pPr>
            <a:r>
              <a:rPr lang="en-US" sz="5400" b="1">
                <a:cs typeface="Times New Roman" charset="0"/>
              </a:rPr>
              <a:t>b. His position was </a:t>
            </a:r>
            <a:r>
              <a:rPr lang="en-US" sz="5400" b="1" u="sng">
                <a:cs typeface="Times New Roman" charset="0"/>
              </a:rPr>
              <a:t>secured</a:t>
            </a:r>
            <a:r>
              <a:rPr lang="en-US" sz="5400" b="1">
                <a:cs typeface="Times New Roman" charset="0"/>
              </a:rPr>
              <a:t>.</a:t>
            </a:r>
            <a:r>
              <a:rPr lang="en-US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"The Heroic Dead"  Hebrews 11:7   Genesis 6:5 - 7:1 </vt:lpstr>
      <vt:lpstr>I. Three distinctives   of Noah's faith: </vt:lpstr>
      <vt:lpstr>II. Noah's heroic faith  was marked by: </vt:lpstr>
      <vt:lpstr>b. Concerning the building  of a boat. </vt:lpstr>
      <vt:lpstr>2. THE FEAR HE EXPERIENCED.</vt:lpstr>
      <vt:lpstr>3. THE WORK HE DID.</vt:lpstr>
      <vt:lpstr>4. THE MESSAGE HE SENT. </vt:lpstr>
      <vt:lpstr>5. THE REWARD  HE RECEIVED.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"The Heroic Dead"  Hebrews 11:7   Genesis 6:5 - 7:1 </dc:title>
  <dc:creator>Owner</dc:creator>
  <cp:lastModifiedBy>Owner</cp:lastModifiedBy>
  <cp:revision>1</cp:revision>
  <dcterms:created xsi:type="dcterms:W3CDTF">2016-02-20T01:01:42Z</dcterms:created>
  <dcterms:modified xsi:type="dcterms:W3CDTF">2016-02-20T01:03:36Z</dcterms:modified>
</cp:coreProperties>
</file>