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5DCB-74BF-4FB8-8925-6938E559B07B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2DC4-6B93-4CD3-BC3D-6085FCA06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b="1" dirty="0">
                <a:solidFill>
                  <a:schemeClr val="bg1"/>
                </a:solidFill>
              </a:rPr>
              <a:t>Poor in Spirit</a:t>
            </a:r>
            <a:br>
              <a:rPr lang="en-US" sz="8900" b="1" dirty="0">
                <a:solidFill>
                  <a:schemeClr val="bg1"/>
                </a:solidFill>
              </a:rPr>
            </a:br>
            <a:r>
              <a:rPr lang="en-US" sz="8900" b="1" dirty="0" smtClean="0">
                <a:solidFill>
                  <a:schemeClr val="bg1"/>
                </a:solidFill>
              </a:rPr>
              <a:t/>
            </a:r>
            <a:br>
              <a:rPr lang="en-US" sz="8900" b="1" dirty="0" smtClean="0">
                <a:solidFill>
                  <a:schemeClr val="bg1"/>
                </a:solidFill>
              </a:rPr>
            </a:br>
            <a:r>
              <a:rPr lang="en-US" sz="8900" b="1" dirty="0" smtClean="0">
                <a:solidFill>
                  <a:schemeClr val="bg1"/>
                </a:solidFill>
              </a:rPr>
              <a:t>Matt</a:t>
            </a:r>
            <a:r>
              <a:rPr lang="en-US" sz="8900" b="1" dirty="0">
                <a:solidFill>
                  <a:schemeClr val="bg1"/>
                </a:solidFill>
              </a:rPr>
              <a:t>. 5:3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V. What does a </a:t>
            </a:r>
            <a:r>
              <a:rPr lang="en-US" sz="6000" b="1" dirty="0" smtClean="0">
                <a:solidFill>
                  <a:schemeClr val="bg1"/>
                </a:solidFill>
              </a:rPr>
              <a:t>               person </a:t>
            </a:r>
            <a:r>
              <a:rPr lang="en-US" sz="6000" b="1" dirty="0">
                <a:solidFill>
                  <a:schemeClr val="bg1"/>
                </a:solidFill>
              </a:rPr>
              <a:t>who is poor </a:t>
            </a:r>
            <a:r>
              <a:rPr lang="en-US" sz="6000" b="1" dirty="0" smtClean="0">
                <a:solidFill>
                  <a:schemeClr val="bg1"/>
                </a:solidFill>
              </a:rPr>
              <a:t>           in </a:t>
            </a:r>
            <a:r>
              <a:rPr lang="en-US" sz="6000" b="1" dirty="0">
                <a:solidFill>
                  <a:schemeClr val="bg1"/>
                </a:solidFill>
              </a:rPr>
              <a:t>spirit look like: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8194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b="1" dirty="0">
                <a:solidFill>
                  <a:schemeClr val="bg1"/>
                </a:solidFill>
              </a:rPr>
              <a:t>1. The poor in spirit have a </a:t>
            </a:r>
            <a:r>
              <a:rPr lang="en-US" sz="7100" b="1" u="sng" dirty="0">
                <a:solidFill>
                  <a:schemeClr val="bg1"/>
                </a:solidFill>
              </a:rPr>
              <a:t>broken</a:t>
            </a:r>
            <a:r>
              <a:rPr lang="en-US" sz="7100" b="1" dirty="0">
                <a:solidFill>
                  <a:schemeClr val="bg1"/>
                </a:solidFill>
              </a:rPr>
              <a:t> and </a:t>
            </a:r>
            <a:r>
              <a:rPr lang="en-US" sz="7100" b="1" u="sng" dirty="0">
                <a:solidFill>
                  <a:schemeClr val="bg1"/>
                </a:solidFill>
              </a:rPr>
              <a:t>contrite</a:t>
            </a:r>
            <a:r>
              <a:rPr lang="en-US" sz="7100" b="1" dirty="0">
                <a:solidFill>
                  <a:schemeClr val="bg1"/>
                </a:solidFill>
              </a:rPr>
              <a:t> heart</a:t>
            </a:r>
            <a:r>
              <a:rPr lang="en-US" sz="7100" b="1" dirty="0" smtClean="0">
                <a:solidFill>
                  <a:schemeClr val="bg1"/>
                </a:solidFill>
              </a:rPr>
              <a:t>.</a:t>
            </a:r>
            <a:endParaRPr lang="en-US" sz="71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7100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b="1" dirty="0" smtClean="0">
                <a:solidFill>
                  <a:schemeClr val="bg1"/>
                </a:solidFill>
              </a:rPr>
              <a:t>2. The poor in spirit are </a:t>
            </a:r>
            <a:r>
              <a:rPr lang="en-US" sz="6600" b="1" u="sng" dirty="0" smtClean="0">
                <a:solidFill>
                  <a:schemeClr val="bg1"/>
                </a:solidFill>
              </a:rPr>
              <a:t>humble</a:t>
            </a:r>
            <a:r>
              <a:rPr lang="en-US" sz="6600" b="1" dirty="0" smtClean="0">
                <a:solidFill>
                  <a:schemeClr val="bg1"/>
                </a:solidFill>
              </a:rPr>
              <a:t>.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endParaRPr lang="en-US" sz="66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chemeClr val="bg1"/>
                </a:solidFill>
              </a:rPr>
              <a:t>3. The poor in spirit are </a:t>
            </a:r>
            <a:r>
              <a:rPr lang="en-US" sz="6600" b="1" u="sng" dirty="0" smtClean="0">
                <a:solidFill>
                  <a:schemeClr val="bg1"/>
                </a:solidFill>
              </a:rPr>
              <a:t>dependent</a:t>
            </a:r>
            <a:r>
              <a:rPr lang="en-US" sz="6600" b="1" dirty="0" smtClean="0">
                <a:solidFill>
                  <a:schemeClr val="bg1"/>
                </a:solidFill>
              </a:rPr>
              <a:t> on God.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I. What does poor </a:t>
            </a:r>
            <a:r>
              <a:rPr lang="en-US" sz="8000" b="1" dirty="0" smtClean="0">
                <a:solidFill>
                  <a:schemeClr val="bg1"/>
                </a:solidFill>
              </a:rPr>
              <a:t>            in </a:t>
            </a:r>
            <a:r>
              <a:rPr lang="en-US" sz="8000" b="1" dirty="0">
                <a:solidFill>
                  <a:schemeClr val="bg1"/>
                </a:solidFill>
              </a:rPr>
              <a:t>spirit mean?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1</a:t>
            </a:r>
            <a:r>
              <a:rPr lang="en-US" sz="7200" b="1" dirty="0">
                <a:solidFill>
                  <a:schemeClr val="bg1"/>
                </a:solidFill>
              </a:rPr>
              <a:t>. First, What it </a:t>
            </a:r>
            <a:r>
              <a:rPr lang="en-US" sz="7200" b="1" dirty="0" smtClean="0">
                <a:solidFill>
                  <a:schemeClr val="bg1"/>
                </a:solidFill>
              </a:rPr>
              <a:t>             does </a:t>
            </a:r>
            <a:r>
              <a:rPr lang="en-US" sz="7200" b="1" dirty="0">
                <a:solidFill>
                  <a:schemeClr val="bg1"/>
                </a:solidFill>
              </a:rPr>
              <a:t>not mean: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A. Being poor in spirit does not mean financial </a:t>
            </a:r>
            <a:r>
              <a:rPr lang="en-US" sz="5400" b="1" u="sng" dirty="0">
                <a:solidFill>
                  <a:schemeClr val="bg1"/>
                </a:solidFill>
              </a:rPr>
              <a:t>poverty</a:t>
            </a:r>
            <a:r>
              <a:rPr lang="en-US" sz="5400" b="1" dirty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 </a:t>
            </a:r>
          </a:p>
          <a:p>
            <a:pPr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B. Being poor in spirit does not mean thinking </a:t>
            </a:r>
            <a:r>
              <a:rPr lang="en-US" sz="5400" b="1" u="sng" dirty="0">
                <a:solidFill>
                  <a:schemeClr val="bg1"/>
                </a:solidFill>
              </a:rPr>
              <a:t>badly</a:t>
            </a:r>
            <a:r>
              <a:rPr lang="en-US" sz="5400" b="1" dirty="0">
                <a:solidFill>
                  <a:schemeClr val="bg1"/>
                </a:solidFill>
              </a:rPr>
              <a:t> about yourself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2. Second, What does poor in spirit mean: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257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A. To acknowledge our utter helplessness before God, our spiritual poverty, our spiritual need.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B. To acknowledge our utter lack in facing life and eternity apart from God.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 algn="ctr"/>
            <a:r>
              <a:rPr lang="en-US" sz="5200" b="1" dirty="0">
                <a:solidFill>
                  <a:schemeClr val="bg1"/>
                </a:solidFill>
              </a:rPr>
              <a:t>C. To acknowledge our utter lack of superiority before all others and our spiritual deadness before God. </a:t>
            </a:r>
          </a:p>
          <a:p>
            <a:pPr algn="ctr"/>
            <a:r>
              <a:rPr lang="en-US" sz="5200" b="1" dirty="0">
                <a:solidFill>
                  <a:schemeClr val="bg1"/>
                </a:solidFill>
              </a:rPr>
              <a:t>D. A Simple definition of Poor in spirit = being totally dependent upon God.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II. Happy are those who realize their spiritual </a:t>
            </a:r>
            <a:r>
              <a:rPr lang="en-US" sz="8000" b="1" u="sng" dirty="0">
                <a:solidFill>
                  <a:schemeClr val="bg1"/>
                </a:solidFill>
              </a:rPr>
              <a:t>helplessness</a:t>
            </a:r>
            <a:r>
              <a:rPr lang="en-US" sz="8000" b="1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chemeClr val="bg1"/>
                </a:solidFill>
              </a:rPr>
              <a:t>III. Happy are those who see themselves as God sees </a:t>
            </a:r>
            <a:r>
              <a:rPr lang="en-US" sz="6700" b="1" u="sng" dirty="0">
                <a:solidFill>
                  <a:schemeClr val="bg1"/>
                </a:solidFill>
              </a:rPr>
              <a:t>them</a:t>
            </a:r>
            <a:r>
              <a:rPr lang="en-US" sz="6700" b="1" dirty="0">
                <a:solidFill>
                  <a:schemeClr val="bg1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620963"/>
          </a:xfrm>
        </p:spPr>
        <p:txBody>
          <a:bodyPr/>
          <a:lstStyle/>
          <a:p>
            <a:pPr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1. We must see ourselves as </a:t>
            </a:r>
            <a:r>
              <a:rPr lang="en-US" sz="6600" b="1" u="sng" dirty="0">
                <a:solidFill>
                  <a:schemeClr val="bg1"/>
                </a:solidFill>
              </a:rPr>
              <a:t>sinners</a:t>
            </a:r>
            <a:r>
              <a:rPr lang="en-US" sz="6600" b="1" dirty="0">
                <a:solidFill>
                  <a:schemeClr val="bg1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2. We must see ourselves as an object of God’s </a:t>
            </a:r>
            <a:r>
              <a:rPr lang="en-US" sz="6000" b="1" u="sng" dirty="0">
                <a:solidFill>
                  <a:schemeClr val="bg1"/>
                </a:solidFill>
              </a:rPr>
              <a:t>love</a:t>
            </a:r>
            <a:r>
              <a:rPr lang="en-US" sz="6000" b="1" dirty="0">
                <a:solidFill>
                  <a:schemeClr val="bg1"/>
                </a:solidFill>
              </a:rPr>
              <a:t> and </a:t>
            </a:r>
            <a:r>
              <a:rPr lang="en-US" sz="6000" b="1" u="sng" dirty="0">
                <a:solidFill>
                  <a:schemeClr val="bg1"/>
                </a:solidFill>
              </a:rPr>
              <a:t>concern</a:t>
            </a:r>
            <a:r>
              <a:rPr lang="en-US" sz="6000" b="1" dirty="0">
                <a:solidFill>
                  <a:schemeClr val="bg1"/>
                </a:solidFill>
              </a:rPr>
              <a:t>.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 </a:t>
            </a:r>
          </a:p>
          <a:p>
            <a:pPr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3. We must understand </a:t>
            </a:r>
            <a:r>
              <a:rPr lang="en-US" sz="6000" b="1" u="sng" dirty="0">
                <a:solidFill>
                  <a:schemeClr val="bg1"/>
                </a:solidFill>
              </a:rPr>
              <a:t>pride</a:t>
            </a:r>
            <a:r>
              <a:rPr lang="en-US" sz="6000" b="1" dirty="0">
                <a:solidFill>
                  <a:schemeClr val="bg1"/>
                </a:solidFill>
              </a:rPr>
              <a:t> is the opposite of this beatitude.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IV. Happy are those who </a:t>
            </a:r>
            <a:r>
              <a:rPr lang="en-US" sz="8000" b="1" u="sng" dirty="0">
                <a:solidFill>
                  <a:schemeClr val="bg1"/>
                </a:solidFill>
              </a:rPr>
              <a:t>accept</a:t>
            </a:r>
            <a:r>
              <a:rPr lang="en-US" sz="8000" b="1" dirty="0">
                <a:solidFill>
                  <a:schemeClr val="bg1"/>
                </a:solidFill>
              </a:rPr>
              <a:t> the will of God as the goal for their lives.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133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Poor in Spirit  Matt. 5:3 </vt:lpstr>
      <vt:lpstr>I. What does poor             in spirit mean? </vt:lpstr>
      <vt:lpstr>Slide 3</vt:lpstr>
      <vt:lpstr>2. Second, What does poor in spirit mean: </vt:lpstr>
      <vt:lpstr>Slide 5</vt:lpstr>
      <vt:lpstr>Slide 6</vt:lpstr>
      <vt:lpstr>III. Happy are those who see themselves as God sees them. </vt:lpstr>
      <vt:lpstr>Slide 8</vt:lpstr>
      <vt:lpstr>Slide 9</vt:lpstr>
      <vt:lpstr>V. What does a                person who is poor            in spirit look like: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Poor in Spirit  Matt. 5:3</dc:title>
  <dc:creator>Owner</dc:creator>
  <cp:lastModifiedBy>Owner</cp:lastModifiedBy>
  <cp:revision>2</cp:revision>
  <dcterms:created xsi:type="dcterms:W3CDTF">2015-05-30T20:15:53Z</dcterms:created>
  <dcterms:modified xsi:type="dcterms:W3CDTF">2015-05-30T20:29:59Z</dcterms:modified>
</cp:coreProperties>
</file>