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2E96-807A-4EEA-A326-6B9459829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E478-2BEF-489D-B81E-02C428965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8" name="AutoShape 2" descr="Image result for joy of the lord is my streng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0" name="AutoShape 4" descr="Image result for joy of the lord is my streng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102" name="Picture 6" descr="Image result for joy of the lord is my streng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731" y="0"/>
            <a:ext cx="917073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900" b="1" dirty="0" smtClean="0">
                <a:solidFill>
                  <a:schemeClr val="bg1"/>
                </a:solidFill>
              </a:rPr>
              <a:t>How do we maintain the </a:t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joy of the Lord:</a:t>
            </a:r>
            <a:br>
              <a:rPr lang="en-US" sz="4900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600" b="1" dirty="0" smtClean="0">
                <a:solidFill>
                  <a:schemeClr val="bg1"/>
                </a:solidFill>
              </a:rPr>
              <a:t>1. Salvation through faith in Christ, abiding in Christ, Loving the Lord and His Word, and loving others as Christ loved us brings Godly joy into our lives.</a:t>
            </a:r>
          </a:p>
          <a:p>
            <a:pPr algn="ctr">
              <a:buNone/>
            </a:pPr>
            <a:r>
              <a:rPr lang="en-US" sz="4600" b="1" dirty="0" smtClean="0">
                <a:solidFill>
                  <a:schemeClr val="bg1"/>
                </a:solidFill>
              </a:rPr>
              <a:t>2. Out of the overflow of the great joy of the Lord in our life it should produce praise, worship and delight of Him.</a:t>
            </a:r>
          </a:p>
          <a:p>
            <a:pPr algn="ctr">
              <a:buNone/>
            </a:pPr>
            <a:r>
              <a:rPr lang="en-US" sz="4600" b="1" dirty="0" smtClean="0">
                <a:solidFill>
                  <a:schemeClr val="bg1"/>
                </a:solidFill>
              </a:rPr>
              <a:t>3. The joy of the Lord should produce humility and should cause us to bear great fruit for the Lord.</a:t>
            </a:r>
          </a:p>
          <a:p>
            <a:pPr algn="ctr">
              <a:buNone/>
            </a:pPr>
            <a:r>
              <a:rPr lang="en-US" sz="4600" b="1" dirty="0" smtClean="0">
                <a:solidFill>
                  <a:schemeClr val="bg1"/>
                </a:solidFill>
              </a:rPr>
              <a:t>4. Doing these things will produce great joy in our lives as we serve the Lord whole heartedly and faithfully.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28800" b="1" dirty="0" smtClean="0">
                <a:solidFill>
                  <a:schemeClr val="bg1"/>
                </a:solidFill>
              </a:rPr>
              <a:t>How to Maintain the Joy of the Lord  </a:t>
            </a:r>
          </a:p>
          <a:p>
            <a:pPr algn="ctr">
              <a:buNone/>
            </a:pPr>
            <a:endParaRPr lang="en-US" sz="28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800" b="1" dirty="0" smtClean="0">
                <a:solidFill>
                  <a:schemeClr val="bg1"/>
                </a:solidFill>
              </a:rPr>
              <a:t>Nehemiah 8:10 </a:t>
            </a:r>
          </a:p>
          <a:p>
            <a:pPr algn="ctr">
              <a:buNone/>
            </a:pPr>
            <a:r>
              <a:rPr lang="en-US" sz="28800" b="1" dirty="0" smtClean="0">
                <a:solidFill>
                  <a:schemeClr val="bg1"/>
                </a:solidFill>
              </a:rPr>
              <a:t>John 15:1-12 </a:t>
            </a:r>
          </a:p>
          <a:p>
            <a:pPr algn="ctr">
              <a:buNone/>
            </a:pPr>
            <a:endParaRPr lang="en-US" sz="185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chemeClr val="bg1"/>
                </a:solidFill>
              </a:rPr>
              <a:t>1. </a:t>
            </a:r>
            <a:r>
              <a:rPr lang="en-US" sz="9600" b="1" u="sng" dirty="0" smtClean="0">
                <a:solidFill>
                  <a:schemeClr val="bg1"/>
                </a:solidFill>
              </a:rPr>
              <a:t>Salvation</a:t>
            </a:r>
            <a:r>
              <a:rPr lang="en-US" sz="9600" b="1" dirty="0" smtClean="0">
                <a:solidFill>
                  <a:schemeClr val="bg1"/>
                </a:solidFill>
              </a:rPr>
              <a:t> brings Joy. 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382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2. </a:t>
            </a:r>
            <a:r>
              <a:rPr lang="en-US" sz="9600" b="1" u="sng" dirty="0" smtClean="0">
                <a:solidFill>
                  <a:schemeClr val="bg1"/>
                </a:solidFill>
              </a:rPr>
              <a:t>Abide</a:t>
            </a:r>
            <a:r>
              <a:rPr lang="en-US" sz="9600" b="1" dirty="0" smtClean="0">
                <a:solidFill>
                  <a:schemeClr val="bg1"/>
                </a:solidFill>
              </a:rPr>
              <a:t> in Christ. 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bg1"/>
                </a:solidFill>
              </a:rPr>
              <a:t>3. </a:t>
            </a:r>
            <a:r>
              <a:rPr lang="en-US" sz="8000" b="1" u="sng" dirty="0" smtClean="0">
                <a:solidFill>
                  <a:schemeClr val="bg1"/>
                </a:solidFill>
              </a:rPr>
              <a:t>Love</a:t>
            </a:r>
            <a:r>
              <a:rPr lang="en-US" sz="8000" b="1" dirty="0" smtClean="0">
                <a:solidFill>
                  <a:schemeClr val="bg1"/>
                </a:solidFill>
              </a:rPr>
              <a:t> the Lord. </a:t>
            </a:r>
          </a:p>
          <a:p>
            <a:pPr algn="ctr">
              <a:buNone/>
            </a:pPr>
            <a:endParaRPr lang="en-US" sz="8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8000" b="1" dirty="0" smtClean="0">
                <a:solidFill>
                  <a:schemeClr val="bg1"/>
                </a:solidFill>
              </a:rPr>
              <a:t>A. </a:t>
            </a:r>
            <a:r>
              <a:rPr lang="en-US" sz="8000" b="1" u="sng" dirty="0" smtClean="0">
                <a:solidFill>
                  <a:schemeClr val="bg1"/>
                </a:solidFill>
              </a:rPr>
              <a:t>Praise</a:t>
            </a:r>
            <a:r>
              <a:rPr lang="en-US" sz="8000" b="1" dirty="0" smtClean="0">
                <a:solidFill>
                  <a:schemeClr val="bg1"/>
                </a:solidFill>
              </a:rPr>
              <a:t> and </a:t>
            </a:r>
            <a:r>
              <a:rPr lang="en-US" sz="8000" b="1" u="sng" dirty="0" smtClean="0">
                <a:solidFill>
                  <a:schemeClr val="bg1"/>
                </a:solidFill>
              </a:rPr>
              <a:t>worship</a:t>
            </a:r>
            <a:r>
              <a:rPr lang="en-US" sz="8000" b="1" dirty="0" smtClean="0">
                <a:solidFill>
                  <a:schemeClr val="bg1"/>
                </a:solidFill>
              </a:rPr>
              <a:t> the Lord. </a:t>
            </a:r>
          </a:p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1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B. </a:t>
            </a:r>
            <a:r>
              <a:rPr lang="en-US" sz="9600" b="1" u="sng" dirty="0" smtClean="0">
                <a:solidFill>
                  <a:schemeClr val="bg1"/>
                </a:solidFill>
              </a:rPr>
              <a:t>Delight</a:t>
            </a:r>
            <a:r>
              <a:rPr lang="en-US" sz="9600" b="1" dirty="0" smtClean="0">
                <a:solidFill>
                  <a:schemeClr val="bg1"/>
                </a:solidFill>
              </a:rPr>
              <a:t> in the Lord. </a:t>
            </a:r>
          </a:p>
          <a:p>
            <a:pPr algn="ctr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bg1"/>
                </a:solidFill>
              </a:rPr>
              <a:t>C. </a:t>
            </a:r>
            <a:r>
              <a:rPr lang="en-US" sz="8000" b="1" u="sng" dirty="0" smtClean="0">
                <a:solidFill>
                  <a:schemeClr val="bg1"/>
                </a:solidFill>
              </a:rPr>
              <a:t>Humility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endParaRPr lang="en-US" sz="8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8000" b="1" dirty="0" smtClean="0">
                <a:solidFill>
                  <a:schemeClr val="bg1"/>
                </a:solidFill>
              </a:rPr>
              <a:t>D. Bearing much </a:t>
            </a:r>
            <a:r>
              <a:rPr lang="en-US" sz="8000" b="1" u="sng" dirty="0" smtClean="0">
                <a:solidFill>
                  <a:schemeClr val="bg1"/>
                </a:solidFill>
              </a:rPr>
              <a:t>fruit</a:t>
            </a:r>
            <a:r>
              <a:rPr lang="en-US" sz="8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4. Love the </a:t>
            </a:r>
            <a:r>
              <a:rPr lang="en-US" sz="9600" b="1" u="sng" dirty="0" smtClean="0">
                <a:solidFill>
                  <a:schemeClr val="bg1"/>
                </a:solidFill>
              </a:rPr>
              <a:t>Word</a:t>
            </a:r>
            <a:r>
              <a:rPr lang="en-US" sz="9600" b="1" dirty="0" smtClean="0">
                <a:solidFill>
                  <a:schemeClr val="bg1"/>
                </a:solidFill>
              </a:rPr>
              <a:t> of God.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5. Love </a:t>
            </a:r>
            <a:r>
              <a:rPr lang="en-US" sz="9600" b="1" u="sng" dirty="0" smtClean="0">
                <a:solidFill>
                  <a:schemeClr val="bg1"/>
                </a:solidFill>
              </a:rPr>
              <a:t>others</a:t>
            </a:r>
            <a:r>
              <a:rPr lang="en-US" sz="9600" b="1" dirty="0" smtClean="0">
                <a:solidFill>
                  <a:schemeClr val="bg1"/>
                </a:solidFill>
              </a:rPr>
              <a:t> as Jesus loved you.</a:t>
            </a: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How do we maintain the  joy of the Lord: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2015-05-21T17:16:15Z</dcterms:created>
  <dcterms:modified xsi:type="dcterms:W3CDTF">2015-05-24T12:56:14Z</dcterms:modified>
</cp:coreProperties>
</file>