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70" r:id="rId4"/>
    <p:sldId id="272" r:id="rId5"/>
    <p:sldId id="264" r:id="rId6"/>
    <p:sldId id="263" r:id="rId7"/>
    <p:sldId id="268" r:id="rId8"/>
    <p:sldId id="269" r:id="rId9"/>
    <p:sldId id="262" r:id="rId10"/>
    <p:sldId id="266" r:id="rId11"/>
    <p:sldId id="267" r:id="rId12"/>
    <p:sldId id="261" r:id="rId13"/>
    <p:sldId id="258" r:id="rId14"/>
    <p:sldId id="271" r:id="rId15"/>
    <p:sldId id="260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552-76FB-4185-91A8-6D7195E8641F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88EA-5AF7-4829-8E83-B601F1145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552-76FB-4185-91A8-6D7195E8641F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88EA-5AF7-4829-8E83-B601F1145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552-76FB-4185-91A8-6D7195E8641F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88EA-5AF7-4829-8E83-B601F1145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552-76FB-4185-91A8-6D7195E8641F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88EA-5AF7-4829-8E83-B601F1145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552-76FB-4185-91A8-6D7195E8641F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88EA-5AF7-4829-8E83-B601F1145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552-76FB-4185-91A8-6D7195E8641F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88EA-5AF7-4829-8E83-B601F1145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552-76FB-4185-91A8-6D7195E8641F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88EA-5AF7-4829-8E83-B601F1145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552-76FB-4185-91A8-6D7195E8641F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88EA-5AF7-4829-8E83-B601F1145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552-76FB-4185-91A8-6D7195E8641F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88EA-5AF7-4829-8E83-B601F1145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552-76FB-4185-91A8-6D7195E8641F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88EA-5AF7-4829-8E83-B601F1145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552-76FB-4185-91A8-6D7195E8641F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88EA-5AF7-4829-8E83-B601F1145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D552-76FB-4185-91A8-6D7195E8641F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888EA-5AF7-4829-8E83-B601F1145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610136"/>
            <a:ext cx="4724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Welcome Home</a:t>
            </a:r>
          </a:p>
          <a:p>
            <a:pPr algn="ctr"/>
            <a:endParaRPr lang="en-US" sz="54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Philemon</a:t>
            </a:r>
            <a:r>
              <a:rPr lang="en-US" sz="8000" b="1" dirty="0" smtClean="0">
                <a:solidFill>
                  <a:schemeClr val="bg1">
                    <a:lumMod val="75000"/>
                  </a:schemeClr>
                </a:solidFill>
              </a:rPr>
              <a:t>          </a:t>
            </a:r>
            <a:r>
              <a:rPr lang="en-US" sz="8000" b="1" dirty="0" smtClean="0">
                <a:solidFill>
                  <a:schemeClr val="bg1"/>
                </a:solidFill>
              </a:rPr>
              <a:t>1-22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228600"/>
            <a:ext cx="5181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000" b="1" dirty="0" smtClean="0">
                <a:solidFill>
                  <a:schemeClr val="bg1"/>
                </a:solidFill>
              </a:rPr>
              <a:t>- Stand firm in the </a:t>
            </a:r>
            <a:r>
              <a:rPr lang="en-US" sz="8000" b="1" u="sng" dirty="0" smtClean="0">
                <a:solidFill>
                  <a:schemeClr val="bg1"/>
                </a:solidFill>
              </a:rPr>
              <a:t>faith</a:t>
            </a:r>
            <a:r>
              <a:rPr lang="en-US" sz="8000" b="1" dirty="0" smtClean="0">
                <a:solidFill>
                  <a:schemeClr val="bg1"/>
                </a:solidFill>
              </a:rPr>
              <a:t> beside them in the 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1828800"/>
            <a:ext cx="518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b="1" dirty="0" smtClean="0">
                <a:solidFill>
                  <a:schemeClr val="bg1"/>
                </a:solidFill>
              </a:rPr>
              <a:t>- </a:t>
            </a:r>
            <a:r>
              <a:rPr lang="en-US" sz="8800" b="1" u="sng" dirty="0" smtClean="0">
                <a:solidFill>
                  <a:schemeClr val="bg1"/>
                </a:solidFill>
              </a:rPr>
              <a:t>intercede</a:t>
            </a:r>
            <a:r>
              <a:rPr lang="en-US" sz="8800" b="1" dirty="0" smtClean="0">
                <a:solidFill>
                  <a:schemeClr val="bg1"/>
                </a:solidFill>
              </a:rPr>
              <a:t> for them. 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1295400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B. Standing in the gap can be: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228600"/>
            <a:ext cx="472440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bg1"/>
                </a:solidFill>
              </a:rPr>
              <a:t>- </a:t>
            </a:r>
            <a:r>
              <a:rPr lang="en-US" sz="8800" b="1" u="sng" dirty="0" smtClean="0">
                <a:solidFill>
                  <a:schemeClr val="bg1"/>
                </a:solidFill>
              </a:rPr>
              <a:t>Painful</a:t>
            </a:r>
          </a:p>
          <a:p>
            <a:pPr algn="ctr"/>
            <a:endParaRPr lang="en-US" sz="6000" b="1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8800" b="1" dirty="0" smtClean="0">
                <a:solidFill>
                  <a:schemeClr val="bg1"/>
                </a:solidFill>
              </a:rPr>
              <a:t>- </a:t>
            </a:r>
            <a:r>
              <a:rPr lang="en-US" sz="8800" b="1" u="sng" dirty="0" smtClean="0">
                <a:solidFill>
                  <a:schemeClr val="bg1"/>
                </a:solidFill>
              </a:rPr>
              <a:t>Hard</a:t>
            </a:r>
          </a:p>
          <a:p>
            <a:pPr algn="ctr"/>
            <a:endParaRPr lang="en-US" sz="6000" b="1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8800" b="1" dirty="0" smtClean="0">
                <a:solidFill>
                  <a:schemeClr val="bg1"/>
                </a:solidFill>
              </a:rPr>
              <a:t>- </a:t>
            </a:r>
            <a:r>
              <a:rPr lang="en-US" sz="8800" b="1" u="sng" dirty="0" smtClean="0">
                <a:solidFill>
                  <a:schemeClr val="bg1"/>
                </a:solidFill>
              </a:rPr>
              <a:t>Costly</a:t>
            </a:r>
          </a:p>
          <a:p>
            <a:pPr algn="ctr"/>
            <a:endParaRPr lang="en-US" sz="6600" u="sng" dirty="0" smtClean="0"/>
          </a:p>
          <a:p>
            <a:pPr algn="ctr"/>
            <a:endParaRPr lang="en-US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457200"/>
            <a:ext cx="5791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</a:rPr>
              <a:t>C. Standing in the gap allows us to make an </a:t>
            </a:r>
            <a:r>
              <a:rPr lang="en-US" sz="7200" b="1" u="sng" dirty="0" smtClean="0">
                <a:solidFill>
                  <a:schemeClr val="bg1"/>
                </a:solidFill>
              </a:rPr>
              <a:t>impact</a:t>
            </a:r>
            <a:r>
              <a:rPr lang="en-US" sz="7200" b="1" dirty="0" smtClean="0">
                <a:solidFill>
                  <a:schemeClr val="bg1"/>
                </a:solidFill>
              </a:rPr>
              <a:t> in the lives of others.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143000"/>
            <a:ext cx="6096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3. NEW </a:t>
            </a:r>
            <a:r>
              <a:rPr lang="en-US" sz="6600" b="1" dirty="0" smtClean="0">
                <a:solidFill>
                  <a:schemeClr val="bg1"/>
                </a:solidFill>
              </a:rPr>
              <a:t>                  </a:t>
            </a:r>
            <a:r>
              <a:rPr lang="en-US" sz="6600" b="1" u="sng" dirty="0" smtClean="0">
                <a:solidFill>
                  <a:schemeClr val="bg1"/>
                </a:solidFill>
              </a:rPr>
              <a:t>HEART</a:t>
            </a:r>
            <a:r>
              <a:rPr lang="en-US" sz="6600" b="1" dirty="0" smtClean="0">
                <a:solidFill>
                  <a:schemeClr val="bg1"/>
                </a:solidFill>
              </a:rPr>
              <a:t>—                 SAME </a:t>
            </a:r>
            <a:r>
              <a:rPr lang="en-US" sz="6600" b="1" u="sng" dirty="0" smtClean="0">
                <a:solidFill>
                  <a:schemeClr val="bg1"/>
                </a:solidFill>
              </a:rPr>
              <a:t>CIRCUMSTANCES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28600"/>
            <a:ext cx="6477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b="1" dirty="0" smtClean="0">
                <a:solidFill>
                  <a:schemeClr val="bg1"/>
                </a:solidFill>
              </a:rPr>
              <a:t>God promises His forgiveness through Christ.</a:t>
            </a:r>
            <a:endParaRPr lang="en-US" sz="6000" dirty="0" smtClean="0">
              <a:solidFill>
                <a:schemeClr val="bg1"/>
              </a:solidFill>
            </a:endParaRPr>
          </a:p>
          <a:p>
            <a:pPr lvl="0" algn="ctr"/>
            <a:r>
              <a:rPr lang="en-US" sz="6000" b="1" dirty="0" smtClean="0">
                <a:solidFill>
                  <a:schemeClr val="bg1"/>
                </a:solidFill>
              </a:rPr>
              <a:t>But God does not promise that </a:t>
            </a:r>
            <a:r>
              <a:rPr lang="en-US" sz="6000" b="1" dirty="0" smtClean="0">
                <a:solidFill>
                  <a:schemeClr val="bg1"/>
                </a:solidFill>
              </a:rPr>
              <a:t>our circumstances </a:t>
            </a:r>
            <a:r>
              <a:rPr lang="en-US" sz="6000" b="1" dirty="0" smtClean="0">
                <a:solidFill>
                  <a:schemeClr val="bg1"/>
                </a:solidFill>
              </a:rPr>
              <a:t>will change.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838200"/>
            <a:ext cx="5562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1. </a:t>
            </a:r>
            <a:r>
              <a:rPr lang="en-US" sz="8000" b="1" dirty="0" err="1" smtClean="0">
                <a:solidFill>
                  <a:schemeClr val="bg1"/>
                </a:solidFill>
              </a:rPr>
              <a:t>Onesimus</a:t>
            </a:r>
            <a:r>
              <a:rPr lang="en-US" sz="8000" b="1" dirty="0" smtClean="0">
                <a:solidFill>
                  <a:schemeClr val="bg1"/>
                </a:solidFill>
              </a:rPr>
              <a:t> was   heading </a:t>
            </a:r>
            <a:r>
              <a:rPr lang="en-US" sz="8000" b="1" u="sng" dirty="0" smtClean="0">
                <a:solidFill>
                  <a:schemeClr val="bg1"/>
                </a:solidFill>
              </a:rPr>
              <a:t>home</a:t>
            </a:r>
            <a:r>
              <a:rPr lang="en-US" sz="8000" b="1" dirty="0" smtClean="0">
                <a:solidFill>
                  <a:schemeClr val="bg1"/>
                </a:solidFill>
              </a:rPr>
              <a:t>.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1219200"/>
            <a:ext cx="5562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chemeClr val="bg1"/>
                </a:solidFill>
              </a:rPr>
              <a:t>Onesimus</a:t>
            </a:r>
            <a:r>
              <a:rPr lang="en-US" sz="8800" b="1" dirty="0" smtClean="0">
                <a:solidFill>
                  <a:schemeClr val="bg1"/>
                </a:solidFill>
              </a:rPr>
              <a:t> means “useful”.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533400"/>
            <a:ext cx="5562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5400" b="1" dirty="0" smtClean="0">
                <a:solidFill>
                  <a:schemeClr val="bg1"/>
                </a:solidFill>
              </a:rPr>
              <a:t>One of the indicators of true repentance and faith is the desire to make things right with those we have wronged. 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219200"/>
            <a:ext cx="472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2. </a:t>
            </a:r>
            <a:r>
              <a:rPr lang="en-US" sz="8000" b="1" dirty="0" smtClean="0">
                <a:solidFill>
                  <a:schemeClr val="bg1"/>
                </a:solidFill>
              </a:rPr>
              <a:t>Paul stands in the gap.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1219200"/>
            <a:ext cx="5105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A. As </a:t>
            </a:r>
            <a:r>
              <a:rPr lang="en-US" sz="8000" b="1" dirty="0">
                <a:solidFill>
                  <a:schemeClr val="bg1"/>
                </a:solidFill>
              </a:rPr>
              <a:t>Christians, we are to</a:t>
            </a:r>
            <a:r>
              <a:rPr lang="en-US" sz="8000" b="1" dirty="0" smtClean="0">
                <a:solidFill>
                  <a:schemeClr val="bg1"/>
                </a:solidFill>
              </a:rPr>
              <a:t>: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1676400"/>
            <a:ext cx="5105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b="1" dirty="0" smtClean="0">
                <a:solidFill>
                  <a:schemeClr val="bg1"/>
                </a:solidFill>
              </a:rPr>
              <a:t>- </a:t>
            </a:r>
            <a:r>
              <a:rPr lang="en-US" sz="8800" b="1" u="sng" dirty="0" smtClean="0">
                <a:solidFill>
                  <a:schemeClr val="bg1"/>
                </a:solidFill>
              </a:rPr>
              <a:t>Stand</a:t>
            </a:r>
            <a:r>
              <a:rPr lang="en-US" sz="8800" b="1" dirty="0" smtClean="0">
                <a:solidFill>
                  <a:schemeClr val="bg1"/>
                </a:solidFill>
              </a:rPr>
              <a:t> </a:t>
            </a:r>
            <a:r>
              <a:rPr lang="en-US" sz="8800" b="1" dirty="0">
                <a:solidFill>
                  <a:schemeClr val="bg1"/>
                </a:solidFill>
              </a:rPr>
              <a:t>in the </a:t>
            </a:r>
            <a:r>
              <a:rPr lang="en-US" sz="8800" b="1" dirty="0" smtClean="0">
                <a:solidFill>
                  <a:schemeClr val="bg1"/>
                </a:solidFill>
              </a:rPr>
              <a:t>gap.  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838200"/>
            <a:ext cx="472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FontTx/>
              <a:buChar char="-"/>
            </a:pPr>
            <a:r>
              <a:rPr lang="en-US" sz="8800" b="1" dirty="0" smtClean="0">
                <a:solidFill>
                  <a:schemeClr val="bg1"/>
                </a:solidFill>
              </a:rPr>
              <a:t> </a:t>
            </a:r>
            <a:r>
              <a:rPr lang="en-US" sz="8800" b="1" u="sng" dirty="0" smtClean="0">
                <a:solidFill>
                  <a:schemeClr val="bg1"/>
                </a:solidFill>
              </a:rPr>
              <a:t>Bear</a:t>
            </a:r>
            <a:r>
              <a:rPr lang="en-US" sz="8800" b="1" dirty="0" smtClean="0">
                <a:solidFill>
                  <a:schemeClr val="bg1"/>
                </a:solidFill>
              </a:rPr>
              <a:t> others burdens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bstract red flourish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219200"/>
            <a:ext cx="472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b="1" dirty="0" smtClean="0">
                <a:solidFill>
                  <a:schemeClr val="bg1"/>
                </a:solidFill>
              </a:rPr>
              <a:t>- </a:t>
            </a:r>
            <a:r>
              <a:rPr lang="en-US" sz="8800" b="1" u="sng" dirty="0" smtClean="0">
                <a:solidFill>
                  <a:schemeClr val="bg1"/>
                </a:solidFill>
              </a:rPr>
              <a:t>Protect</a:t>
            </a:r>
            <a:r>
              <a:rPr lang="en-US" sz="8800" b="1" dirty="0" smtClean="0">
                <a:solidFill>
                  <a:schemeClr val="bg1"/>
                </a:solidFill>
              </a:rPr>
              <a:t> one another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143</Words>
  <Application>Microsoft Office PowerPoint</Application>
  <PresentationFormat>On-screen Show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11</cp:revision>
  <dcterms:created xsi:type="dcterms:W3CDTF">2015-01-09T20:02:02Z</dcterms:created>
  <dcterms:modified xsi:type="dcterms:W3CDTF">2015-01-11T13:15:29Z</dcterms:modified>
</cp:coreProperties>
</file>