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68" r:id="rId3"/>
    <p:sldId id="259" r:id="rId4"/>
    <p:sldId id="269" r:id="rId5"/>
    <p:sldId id="258" r:id="rId6"/>
    <p:sldId id="264" r:id="rId7"/>
    <p:sldId id="265" r:id="rId8"/>
    <p:sldId id="267" r:id="rId9"/>
    <p:sldId id="274" r:id="rId10"/>
    <p:sldId id="270" r:id="rId11"/>
    <p:sldId id="263" r:id="rId12"/>
    <p:sldId id="275" r:id="rId13"/>
    <p:sldId id="272" r:id="rId14"/>
    <p:sldId id="266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187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23A086-263B-49D0-954F-CDEEB5977BAF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194CB-C0FB-41D6-9CF6-7C0BC7D58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2174C-6B4B-4F2A-8AC2-BF3A47C8C189}" type="datetimeFigureOut">
              <a:rPr lang="en-US" smtClean="0"/>
              <a:pPr/>
              <a:t>11/1/2014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0843A-DD1A-4D97-9472-6D85540F23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0" y="0"/>
            <a:ext cx="914400" cy="816429"/>
          </a:xfrm>
          <a:prstGeom prst="rect">
            <a:avLst/>
          </a:prstGeom>
          <a:noFill/>
        </p:spPr>
      </p:pic>
      <p:pic>
        <p:nvPicPr>
          <p:cNvPr id="3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914400" y="0"/>
            <a:ext cx="914400" cy="816429"/>
          </a:xfrm>
          <a:prstGeom prst="rect">
            <a:avLst/>
          </a:prstGeom>
          <a:noFill/>
        </p:spPr>
      </p:pic>
      <p:pic>
        <p:nvPicPr>
          <p:cNvPr id="4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990600" y="6041571"/>
            <a:ext cx="914400" cy="816429"/>
          </a:xfrm>
          <a:prstGeom prst="rect">
            <a:avLst/>
          </a:prstGeom>
          <a:noFill/>
        </p:spPr>
      </p:pic>
      <p:pic>
        <p:nvPicPr>
          <p:cNvPr id="5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1981200" y="6041571"/>
            <a:ext cx="914400" cy="816429"/>
          </a:xfrm>
          <a:prstGeom prst="rect">
            <a:avLst/>
          </a:prstGeom>
          <a:noFill/>
        </p:spPr>
      </p:pic>
      <p:pic>
        <p:nvPicPr>
          <p:cNvPr id="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4953000" y="6041571"/>
            <a:ext cx="914400" cy="816429"/>
          </a:xfrm>
          <a:prstGeom prst="rect">
            <a:avLst/>
          </a:prstGeom>
          <a:noFill/>
        </p:spPr>
      </p:pic>
      <p:pic>
        <p:nvPicPr>
          <p:cNvPr id="7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3886200" y="6041571"/>
            <a:ext cx="914400" cy="816429"/>
          </a:xfrm>
          <a:prstGeom prst="rect">
            <a:avLst/>
          </a:prstGeom>
          <a:noFill/>
        </p:spPr>
      </p:pic>
      <p:pic>
        <p:nvPicPr>
          <p:cNvPr id="8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2971800" y="6041571"/>
            <a:ext cx="914400" cy="816429"/>
          </a:xfrm>
          <a:prstGeom prst="rect">
            <a:avLst/>
          </a:prstGeom>
          <a:noFill/>
        </p:spPr>
      </p:pic>
      <p:pic>
        <p:nvPicPr>
          <p:cNvPr id="9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0" y="6041571"/>
            <a:ext cx="914400" cy="816429"/>
          </a:xfrm>
          <a:prstGeom prst="rect">
            <a:avLst/>
          </a:prstGeom>
          <a:noFill/>
        </p:spPr>
      </p:pic>
      <p:pic>
        <p:nvPicPr>
          <p:cNvPr id="10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1828800" y="0"/>
            <a:ext cx="914400" cy="816429"/>
          </a:xfrm>
          <a:prstGeom prst="rect">
            <a:avLst/>
          </a:prstGeom>
          <a:noFill/>
        </p:spPr>
      </p:pic>
      <p:pic>
        <p:nvPicPr>
          <p:cNvPr id="11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2667000" y="0"/>
            <a:ext cx="914400" cy="816429"/>
          </a:xfrm>
          <a:prstGeom prst="rect">
            <a:avLst/>
          </a:prstGeom>
          <a:noFill/>
        </p:spPr>
      </p:pic>
      <p:pic>
        <p:nvPicPr>
          <p:cNvPr id="12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3657600" y="0"/>
            <a:ext cx="914400" cy="816429"/>
          </a:xfrm>
          <a:prstGeom prst="rect">
            <a:avLst/>
          </a:prstGeom>
          <a:noFill/>
        </p:spPr>
      </p:pic>
      <p:pic>
        <p:nvPicPr>
          <p:cNvPr id="13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4572000" y="0"/>
            <a:ext cx="914400" cy="816429"/>
          </a:xfrm>
          <a:prstGeom prst="rect">
            <a:avLst/>
          </a:prstGeom>
          <a:noFill/>
        </p:spPr>
      </p:pic>
      <p:pic>
        <p:nvPicPr>
          <p:cNvPr id="14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5410200" y="0"/>
            <a:ext cx="914400" cy="816429"/>
          </a:xfrm>
          <a:prstGeom prst="rect">
            <a:avLst/>
          </a:prstGeom>
          <a:noFill/>
        </p:spPr>
      </p:pic>
      <p:pic>
        <p:nvPicPr>
          <p:cNvPr id="15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6324600" y="0"/>
            <a:ext cx="914400" cy="816429"/>
          </a:xfrm>
          <a:prstGeom prst="rect">
            <a:avLst/>
          </a:prstGeom>
          <a:noFill/>
        </p:spPr>
      </p:pic>
      <p:pic>
        <p:nvPicPr>
          <p:cNvPr id="1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7315200" y="0"/>
            <a:ext cx="914400" cy="816429"/>
          </a:xfrm>
          <a:prstGeom prst="rect">
            <a:avLst/>
          </a:prstGeom>
          <a:noFill/>
        </p:spPr>
      </p:pic>
      <p:pic>
        <p:nvPicPr>
          <p:cNvPr id="17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8229600" y="0"/>
            <a:ext cx="914400" cy="816429"/>
          </a:xfrm>
          <a:prstGeom prst="rect">
            <a:avLst/>
          </a:prstGeom>
          <a:noFill/>
        </p:spPr>
      </p:pic>
      <p:pic>
        <p:nvPicPr>
          <p:cNvPr id="18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6019800" y="6041571"/>
            <a:ext cx="914400" cy="816429"/>
          </a:xfrm>
          <a:prstGeom prst="rect">
            <a:avLst/>
          </a:prstGeom>
          <a:noFill/>
        </p:spPr>
      </p:pic>
      <p:pic>
        <p:nvPicPr>
          <p:cNvPr id="19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7010400" y="6041571"/>
            <a:ext cx="914400" cy="816429"/>
          </a:xfrm>
          <a:prstGeom prst="rect">
            <a:avLst/>
          </a:prstGeom>
          <a:noFill/>
        </p:spPr>
      </p:pic>
      <p:pic>
        <p:nvPicPr>
          <p:cNvPr id="20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8229600" y="6041571"/>
            <a:ext cx="914400" cy="816429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1066800" y="990600"/>
            <a:ext cx="7010400" cy="5170646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National Donor Sabbath</a:t>
            </a:r>
          </a:p>
          <a:p>
            <a:pPr algn="ctr"/>
            <a:endParaRPr lang="en-US" sz="4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Life</a:t>
            </a:r>
            <a:r>
              <a:rPr lang="en-US" sz="4800" b="1" dirty="0" smtClean="0">
                <a:solidFill>
                  <a:srgbClr val="00B0F0"/>
                </a:solidFill>
              </a:rPr>
              <a:t>Point, </a:t>
            </a:r>
            <a:r>
              <a:rPr lang="en-US" sz="4800" b="1" dirty="0" smtClean="0">
                <a:solidFill>
                  <a:srgbClr val="002060"/>
                </a:solidFill>
              </a:rPr>
              <a:t>SC</a:t>
            </a:r>
            <a:endParaRPr lang="en-US" sz="4800" b="1" dirty="0" smtClean="0">
              <a:solidFill>
                <a:srgbClr val="00B0F0"/>
              </a:solidFill>
            </a:endParaRPr>
          </a:p>
          <a:p>
            <a:pPr algn="ctr"/>
            <a:endParaRPr lang="en-US" sz="4800" b="1" dirty="0" smtClean="0">
              <a:solidFill>
                <a:srgbClr val="00B0F0"/>
              </a:solidFill>
            </a:endParaRPr>
          </a:p>
          <a:p>
            <a:pPr algn="ctr"/>
            <a:r>
              <a:rPr lang="en-US" sz="4800" b="1" dirty="0" smtClean="0">
                <a:solidFill>
                  <a:srgbClr val="0070C0"/>
                </a:solidFill>
              </a:rPr>
              <a:t>Donate </a:t>
            </a:r>
            <a:r>
              <a:rPr lang="en-US" sz="4800" b="1" dirty="0" smtClean="0">
                <a:solidFill>
                  <a:srgbClr val="00B050"/>
                </a:solidFill>
              </a:rPr>
              <a:t>Life, </a:t>
            </a:r>
            <a:r>
              <a:rPr lang="en-US" sz="4800" b="1" dirty="0" smtClean="0">
                <a:solidFill>
                  <a:srgbClr val="002060"/>
                </a:solidFill>
              </a:rPr>
              <a:t>SC</a:t>
            </a:r>
            <a:endParaRPr lang="en-US" sz="4800" b="1" dirty="0" smtClean="0">
              <a:solidFill>
                <a:srgbClr val="0070C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4" name="TextBox 3"/>
          <p:cNvSpPr txBox="1"/>
          <p:nvPr/>
        </p:nvSpPr>
        <p:spPr>
          <a:xfrm>
            <a:off x="381000" y="304800"/>
            <a:ext cx="75183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Today </a:t>
            </a:r>
            <a:r>
              <a:rPr lang="en-US" sz="3600" dirty="0" smtClean="0">
                <a:solidFill>
                  <a:srgbClr val="00B050"/>
                </a:solidFill>
              </a:rPr>
              <a:t>21 </a:t>
            </a:r>
            <a:r>
              <a:rPr lang="en-US" sz="3600" dirty="0" smtClean="0">
                <a:solidFill>
                  <a:srgbClr val="00B050"/>
                </a:solidFill>
              </a:rPr>
              <a:t>People 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Will Be Removed From The Waiting List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Because They Died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362200"/>
            <a:ext cx="45238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Every </a:t>
            </a:r>
            <a:r>
              <a:rPr lang="en-US" sz="3600" dirty="0" smtClean="0">
                <a:solidFill>
                  <a:srgbClr val="FF0000"/>
                </a:solidFill>
              </a:rPr>
              <a:t>10 </a:t>
            </a:r>
            <a:r>
              <a:rPr lang="en-US" sz="3600" dirty="0" smtClean="0">
                <a:solidFill>
                  <a:srgbClr val="FF0000"/>
                </a:solidFill>
              </a:rPr>
              <a:t>Minutes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A New Person Is Added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724400"/>
            <a:ext cx="65943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</a:t>
            </a:r>
            <a:r>
              <a:rPr lang="en-US" sz="3600" dirty="0" smtClean="0"/>
              <a:t> </a:t>
            </a:r>
            <a:r>
              <a:rPr lang="en-US" sz="4400" b="1" dirty="0" smtClean="0"/>
              <a:t>Donor</a:t>
            </a:r>
            <a:r>
              <a:rPr lang="en-US" sz="3600" dirty="0" smtClean="0"/>
              <a:t> Can Save Up To </a:t>
            </a:r>
            <a:r>
              <a:rPr lang="en-US" sz="4400" dirty="0" smtClean="0"/>
              <a:t>8</a:t>
            </a:r>
            <a:r>
              <a:rPr lang="en-US" sz="3600" dirty="0" smtClean="0"/>
              <a:t> </a:t>
            </a:r>
            <a:r>
              <a:rPr lang="en-US" sz="4400" b="1" dirty="0" smtClean="0"/>
              <a:t>Lives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0834" r="29167" b="48889"/>
          <a:stretch>
            <a:fillRect/>
          </a:stretch>
        </p:blipFill>
        <p:spPr bwMode="auto">
          <a:xfrm>
            <a:off x="0" y="0"/>
            <a:ext cx="5181600" cy="3657600"/>
          </a:xfrm>
          <a:prstGeom prst="rect">
            <a:avLst/>
          </a:prstGeom>
          <a:noFill/>
        </p:spPr>
      </p:pic>
      <p:pic>
        <p:nvPicPr>
          <p:cNvPr id="6" name="Picture 5" descr="sea brook 0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0"/>
            <a:ext cx="4038600" cy="2571750"/>
          </a:xfrm>
          <a:prstGeom prst="rect">
            <a:avLst/>
          </a:prstGeom>
        </p:spPr>
      </p:pic>
      <p:pic>
        <p:nvPicPr>
          <p:cNvPr id="7" name="Picture 6" descr="IMG_02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38600"/>
            <a:ext cx="2971800" cy="2819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05600" y="2590800"/>
            <a:ext cx="1887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My Donor</a:t>
            </a:r>
          </a:p>
          <a:p>
            <a:pPr algn="ctr"/>
            <a:r>
              <a:rPr lang="en-US" sz="2000" dirty="0" smtClean="0"/>
              <a:t>Shawn Bissell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36576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Our Family</a:t>
            </a:r>
            <a:endParaRPr lang="en-US" sz="2000" dirty="0"/>
          </a:p>
        </p:txBody>
      </p:sp>
      <p:pic>
        <p:nvPicPr>
          <p:cNvPr id="10" name="Picture 9" descr="ringing of the bell #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3657600"/>
            <a:ext cx="4038600" cy="32004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200400" y="4876800"/>
            <a:ext cx="18310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Ringing The Bell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5" name="TextBox 4"/>
          <p:cNvSpPr txBox="1"/>
          <p:nvPr/>
        </p:nvSpPr>
        <p:spPr>
          <a:xfrm>
            <a:off x="914400" y="304800"/>
            <a:ext cx="71628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On The US Waiting List Candidates </a:t>
            </a:r>
            <a:endParaRPr lang="en-US" sz="3600" dirty="0" smtClean="0"/>
          </a:p>
          <a:p>
            <a:pPr algn="ctr"/>
            <a:r>
              <a:rPr lang="en-US" sz="3600" dirty="0" smtClean="0"/>
              <a:t>As </a:t>
            </a:r>
            <a:r>
              <a:rPr lang="en-US" sz="3600" dirty="0" smtClean="0"/>
              <a:t>Of </a:t>
            </a:r>
            <a:r>
              <a:rPr lang="en-US" sz="3600" dirty="0" smtClean="0"/>
              <a:t>November 1, 2014</a:t>
            </a:r>
          </a:p>
          <a:p>
            <a:pPr algn="ctr"/>
            <a:r>
              <a:rPr lang="en-US" sz="3600" dirty="0" smtClean="0"/>
              <a:t> </a:t>
            </a:r>
            <a:r>
              <a:rPr lang="en-US" sz="3600" dirty="0" smtClean="0"/>
              <a:t>At </a:t>
            </a:r>
            <a:r>
              <a:rPr lang="en-US" sz="3600" dirty="0" smtClean="0"/>
              <a:t>10:03 </a:t>
            </a:r>
            <a:r>
              <a:rPr lang="en-US" sz="3600" dirty="0" smtClean="0"/>
              <a:t>PM There Was </a:t>
            </a:r>
            <a:r>
              <a:rPr lang="en-US" sz="4400" b="1" dirty="0" smtClean="0"/>
              <a:t>124,074</a:t>
            </a:r>
            <a:endParaRPr lang="en-US" sz="4400" b="1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590800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16,884</a:t>
            </a:r>
            <a:r>
              <a:rPr lang="en-US" sz="3600" b="1" dirty="0" smtClean="0"/>
              <a:t> </a:t>
            </a:r>
            <a:r>
              <a:rPr lang="en-US" sz="3600" dirty="0" smtClean="0"/>
              <a:t>Total </a:t>
            </a:r>
            <a:r>
              <a:rPr lang="en-US" sz="3600" dirty="0" smtClean="0"/>
              <a:t>Transplants </a:t>
            </a:r>
            <a:endParaRPr lang="en-US" sz="3600" dirty="0" smtClean="0"/>
          </a:p>
          <a:p>
            <a:pPr algn="ctr"/>
            <a:r>
              <a:rPr lang="en-US" sz="3600" dirty="0" smtClean="0"/>
              <a:t>January </a:t>
            </a:r>
            <a:r>
              <a:rPr lang="en-US" sz="3600" dirty="0" smtClean="0"/>
              <a:t>- July 2014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4114800"/>
            <a:ext cx="868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8,279 </a:t>
            </a:r>
            <a:r>
              <a:rPr lang="en-US" sz="3600" dirty="0" smtClean="0"/>
              <a:t>Total </a:t>
            </a:r>
            <a:r>
              <a:rPr lang="en-US" sz="3600" dirty="0" smtClean="0"/>
              <a:t>Donors </a:t>
            </a:r>
            <a:endParaRPr lang="en-US" sz="3600" dirty="0" smtClean="0"/>
          </a:p>
          <a:p>
            <a:pPr algn="ctr"/>
            <a:r>
              <a:rPr lang="en-US" sz="3600" dirty="0" smtClean="0"/>
              <a:t>January </a:t>
            </a:r>
            <a:r>
              <a:rPr lang="en-US" sz="3600" dirty="0" smtClean="0"/>
              <a:t>- July 2014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6" name="TextBox 5"/>
          <p:cNvSpPr txBox="1"/>
          <p:nvPr/>
        </p:nvSpPr>
        <p:spPr>
          <a:xfrm>
            <a:off x="762000" y="304800"/>
            <a:ext cx="7848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 South Carolina </a:t>
            </a:r>
            <a:endParaRPr lang="en-US" sz="3600" dirty="0" smtClean="0"/>
          </a:p>
          <a:p>
            <a:pPr algn="ctr"/>
            <a:r>
              <a:rPr lang="en-US" sz="3600" dirty="0" smtClean="0"/>
              <a:t>There </a:t>
            </a:r>
            <a:r>
              <a:rPr lang="en-US" sz="3600" dirty="0" smtClean="0"/>
              <a:t>Is </a:t>
            </a:r>
            <a:r>
              <a:rPr lang="en-US" sz="4400" b="1" dirty="0" smtClean="0"/>
              <a:t>856</a:t>
            </a:r>
            <a:r>
              <a:rPr lang="en-US" sz="3600" dirty="0" smtClean="0"/>
              <a:t> </a:t>
            </a:r>
            <a:r>
              <a:rPr lang="en-US" sz="3600" dirty="0" smtClean="0"/>
              <a:t>On The Waiting List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447800" y="2286000"/>
            <a:ext cx="451784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Kidney – </a:t>
            </a:r>
            <a:r>
              <a:rPr lang="en-US" sz="4400" b="1" dirty="0" smtClean="0"/>
              <a:t>725</a:t>
            </a:r>
          </a:p>
          <a:p>
            <a:r>
              <a:rPr lang="en-US" sz="3600" dirty="0" smtClean="0"/>
              <a:t>Liver – </a:t>
            </a:r>
            <a:r>
              <a:rPr lang="en-US" sz="4400" b="1" dirty="0" smtClean="0"/>
              <a:t>59</a:t>
            </a:r>
          </a:p>
          <a:p>
            <a:r>
              <a:rPr lang="en-US" sz="3600" dirty="0" smtClean="0"/>
              <a:t>Pancreas – </a:t>
            </a:r>
            <a:r>
              <a:rPr lang="en-US" sz="4400" b="1" dirty="0" smtClean="0"/>
              <a:t>13</a:t>
            </a:r>
          </a:p>
          <a:p>
            <a:r>
              <a:rPr lang="en-US" sz="3600" dirty="0" smtClean="0"/>
              <a:t>Kidney / Pancreas – </a:t>
            </a:r>
            <a:r>
              <a:rPr lang="en-US" sz="4400" b="1" dirty="0" smtClean="0"/>
              <a:t>47</a:t>
            </a:r>
          </a:p>
          <a:p>
            <a:r>
              <a:rPr lang="en-US" sz="3600" dirty="0" smtClean="0"/>
              <a:t>Heart – </a:t>
            </a:r>
            <a:r>
              <a:rPr lang="en-US" sz="4400" b="1" dirty="0" smtClean="0"/>
              <a:t>11</a:t>
            </a:r>
          </a:p>
          <a:p>
            <a:r>
              <a:rPr lang="en-US" sz="3600" dirty="0" smtClean="0"/>
              <a:t>Lung - </a:t>
            </a:r>
            <a:r>
              <a:rPr lang="en-US" sz="4400" b="1" dirty="0" smtClean="0"/>
              <a:t>1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8915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Matthew 7:12</a:t>
            </a:r>
          </a:p>
          <a:p>
            <a:endParaRPr lang="en-US" sz="3600" dirty="0" smtClean="0"/>
          </a:p>
          <a:p>
            <a:r>
              <a:rPr lang="en-US" sz="3600" dirty="0" smtClean="0"/>
              <a:t> 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 Therefore, whatever you want others to do for you, do also the same for them—this is the Law and the Prophets.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fePoint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8001000" cy="1743075"/>
          </a:xfrm>
          <a:prstGeom prst="rect">
            <a:avLst/>
          </a:prstGeom>
        </p:spPr>
      </p:pic>
      <p:pic>
        <p:nvPicPr>
          <p:cNvPr id="3" name="Picture 2" descr="Donate Life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191000"/>
            <a:ext cx="39624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0" y="0"/>
            <a:ext cx="914400" cy="816429"/>
          </a:xfrm>
          <a:prstGeom prst="rect">
            <a:avLst/>
          </a:prstGeom>
          <a:noFill/>
        </p:spPr>
      </p:pic>
      <p:pic>
        <p:nvPicPr>
          <p:cNvPr id="3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914400" y="0"/>
            <a:ext cx="914400" cy="816429"/>
          </a:xfrm>
          <a:prstGeom prst="rect">
            <a:avLst/>
          </a:prstGeom>
          <a:noFill/>
        </p:spPr>
      </p:pic>
      <p:pic>
        <p:nvPicPr>
          <p:cNvPr id="4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990600" y="6041571"/>
            <a:ext cx="914400" cy="816429"/>
          </a:xfrm>
          <a:prstGeom prst="rect">
            <a:avLst/>
          </a:prstGeom>
          <a:noFill/>
        </p:spPr>
      </p:pic>
      <p:pic>
        <p:nvPicPr>
          <p:cNvPr id="5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1981200" y="6041571"/>
            <a:ext cx="914400" cy="816429"/>
          </a:xfrm>
          <a:prstGeom prst="rect">
            <a:avLst/>
          </a:prstGeom>
          <a:noFill/>
        </p:spPr>
      </p:pic>
      <p:pic>
        <p:nvPicPr>
          <p:cNvPr id="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4953000" y="6041571"/>
            <a:ext cx="914400" cy="816429"/>
          </a:xfrm>
          <a:prstGeom prst="rect">
            <a:avLst/>
          </a:prstGeom>
          <a:noFill/>
        </p:spPr>
      </p:pic>
      <p:pic>
        <p:nvPicPr>
          <p:cNvPr id="7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3886200" y="6041571"/>
            <a:ext cx="914400" cy="816429"/>
          </a:xfrm>
          <a:prstGeom prst="rect">
            <a:avLst/>
          </a:prstGeom>
          <a:noFill/>
        </p:spPr>
      </p:pic>
      <p:pic>
        <p:nvPicPr>
          <p:cNvPr id="8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2971800" y="6041571"/>
            <a:ext cx="914400" cy="816429"/>
          </a:xfrm>
          <a:prstGeom prst="rect">
            <a:avLst/>
          </a:prstGeom>
          <a:noFill/>
        </p:spPr>
      </p:pic>
      <p:pic>
        <p:nvPicPr>
          <p:cNvPr id="9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0" y="6041571"/>
            <a:ext cx="914400" cy="816429"/>
          </a:xfrm>
          <a:prstGeom prst="rect">
            <a:avLst/>
          </a:prstGeom>
          <a:noFill/>
        </p:spPr>
      </p:pic>
      <p:pic>
        <p:nvPicPr>
          <p:cNvPr id="10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1828800" y="0"/>
            <a:ext cx="914400" cy="816429"/>
          </a:xfrm>
          <a:prstGeom prst="rect">
            <a:avLst/>
          </a:prstGeom>
          <a:noFill/>
        </p:spPr>
      </p:pic>
      <p:pic>
        <p:nvPicPr>
          <p:cNvPr id="11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2667000" y="0"/>
            <a:ext cx="914400" cy="816429"/>
          </a:xfrm>
          <a:prstGeom prst="rect">
            <a:avLst/>
          </a:prstGeom>
          <a:noFill/>
        </p:spPr>
      </p:pic>
      <p:pic>
        <p:nvPicPr>
          <p:cNvPr id="12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3657600" y="0"/>
            <a:ext cx="914400" cy="816429"/>
          </a:xfrm>
          <a:prstGeom prst="rect">
            <a:avLst/>
          </a:prstGeom>
          <a:noFill/>
        </p:spPr>
      </p:pic>
      <p:pic>
        <p:nvPicPr>
          <p:cNvPr id="13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4572000" y="0"/>
            <a:ext cx="914400" cy="816429"/>
          </a:xfrm>
          <a:prstGeom prst="rect">
            <a:avLst/>
          </a:prstGeom>
          <a:noFill/>
        </p:spPr>
      </p:pic>
      <p:pic>
        <p:nvPicPr>
          <p:cNvPr id="14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5410200" y="0"/>
            <a:ext cx="914400" cy="816429"/>
          </a:xfrm>
          <a:prstGeom prst="rect">
            <a:avLst/>
          </a:prstGeom>
          <a:noFill/>
        </p:spPr>
      </p:pic>
      <p:pic>
        <p:nvPicPr>
          <p:cNvPr id="15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6324600" y="0"/>
            <a:ext cx="914400" cy="816429"/>
          </a:xfrm>
          <a:prstGeom prst="rect">
            <a:avLst/>
          </a:prstGeom>
          <a:noFill/>
        </p:spPr>
      </p:pic>
      <p:pic>
        <p:nvPicPr>
          <p:cNvPr id="1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7315200" y="0"/>
            <a:ext cx="914400" cy="816429"/>
          </a:xfrm>
          <a:prstGeom prst="rect">
            <a:avLst/>
          </a:prstGeom>
          <a:noFill/>
        </p:spPr>
      </p:pic>
      <p:pic>
        <p:nvPicPr>
          <p:cNvPr id="17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8229600" y="0"/>
            <a:ext cx="914400" cy="816429"/>
          </a:xfrm>
          <a:prstGeom prst="rect">
            <a:avLst/>
          </a:prstGeom>
          <a:noFill/>
        </p:spPr>
      </p:pic>
      <p:pic>
        <p:nvPicPr>
          <p:cNvPr id="18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6019800" y="6041571"/>
            <a:ext cx="914400" cy="816429"/>
          </a:xfrm>
          <a:prstGeom prst="rect">
            <a:avLst/>
          </a:prstGeom>
          <a:noFill/>
        </p:spPr>
      </p:pic>
      <p:pic>
        <p:nvPicPr>
          <p:cNvPr id="19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7010400" y="6041571"/>
            <a:ext cx="914400" cy="816429"/>
          </a:xfrm>
          <a:prstGeom prst="rect">
            <a:avLst/>
          </a:prstGeom>
          <a:noFill/>
        </p:spPr>
      </p:pic>
      <p:pic>
        <p:nvPicPr>
          <p:cNvPr id="20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/>
          <a:srcRect l="21058" r="29808" b="51923"/>
          <a:stretch>
            <a:fillRect/>
          </a:stretch>
        </p:blipFill>
        <p:spPr bwMode="auto">
          <a:xfrm>
            <a:off x="8229600" y="6041571"/>
            <a:ext cx="914400" cy="816429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609600" y="990600"/>
            <a:ext cx="8153400" cy="4708981"/>
          </a:xfrm>
          <a:prstGeom prst="rect">
            <a:avLst/>
          </a:prstGeom>
          <a:noFill/>
          <a:ln w="38100"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Pelham M. Medlock Jr.</a:t>
            </a:r>
            <a:endParaRPr lang="en-US" sz="2000" dirty="0" smtClean="0"/>
          </a:p>
          <a:p>
            <a:pPr algn="ctr"/>
            <a:r>
              <a:rPr lang="en-US" sz="2000" b="1" dirty="0" smtClean="0"/>
              <a:t>Chief Arson Investigator (Retired)</a:t>
            </a:r>
            <a:endParaRPr lang="en-US" sz="2000" dirty="0" smtClean="0"/>
          </a:p>
          <a:p>
            <a:r>
              <a:rPr lang="en-US" sz="2000" dirty="0" smtClean="0"/>
              <a:t> </a:t>
            </a:r>
          </a:p>
          <a:p>
            <a:r>
              <a:rPr lang="en-US" sz="2000" b="1" u="sng" dirty="0" smtClean="0"/>
              <a:t>Employment &amp; Positions</a:t>
            </a:r>
            <a:endParaRPr lang="en-US" sz="2000" dirty="0" smtClean="0"/>
          </a:p>
          <a:p>
            <a:r>
              <a:rPr lang="en-US" sz="2000" dirty="0" smtClean="0"/>
              <a:t>Consultant &amp; Expert					2007- present</a:t>
            </a:r>
            <a:endParaRPr lang="en-US" sz="2000" dirty="0" smtClean="0"/>
          </a:p>
          <a:p>
            <a:r>
              <a:rPr lang="en-US" sz="2000" dirty="0" smtClean="0"/>
              <a:t>Investigator </a:t>
            </a:r>
            <a:r>
              <a:rPr lang="en-US" sz="2000" dirty="0" smtClean="0"/>
              <a:t>– Incident Investigative Unit – SGFD	</a:t>
            </a:r>
            <a:r>
              <a:rPr lang="en-US" sz="2000" dirty="0" smtClean="0"/>
              <a:t>	2007 </a:t>
            </a:r>
            <a:r>
              <a:rPr lang="en-US" sz="2000" dirty="0" smtClean="0"/>
              <a:t>- 2009</a:t>
            </a:r>
          </a:p>
          <a:p>
            <a:r>
              <a:rPr lang="en-US" sz="2000" dirty="0" smtClean="0"/>
              <a:t>Retired Chief Arson Investigator				2006 – present</a:t>
            </a:r>
          </a:p>
          <a:p>
            <a:r>
              <a:rPr lang="en-US" sz="2000" dirty="0" smtClean="0"/>
              <a:t>Chief Arson Investigator – Anderson County Arson Unit	2000 – 2006</a:t>
            </a:r>
          </a:p>
          <a:p>
            <a:r>
              <a:rPr lang="en-US" sz="2000" dirty="0" smtClean="0"/>
              <a:t>Acting Chief Arson Investigator – </a:t>
            </a:r>
            <a:r>
              <a:rPr lang="en-US" dirty="0" smtClean="0"/>
              <a:t>Anderson County Arson Unit</a:t>
            </a:r>
            <a:r>
              <a:rPr lang="en-US" sz="2000" dirty="0" smtClean="0"/>
              <a:t>	1999 – 2000</a:t>
            </a:r>
          </a:p>
          <a:p>
            <a:r>
              <a:rPr lang="en-US" sz="2000" dirty="0" smtClean="0"/>
              <a:t>Arson Investigator – Anderson County Arson Unit		1994 – 1999</a:t>
            </a:r>
          </a:p>
          <a:p>
            <a:r>
              <a:rPr lang="en-US" sz="2000" dirty="0" smtClean="0"/>
              <a:t>County Fire Chief – Anderson County Fire Department	1992 – 1994</a:t>
            </a:r>
          </a:p>
          <a:p>
            <a:r>
              <a:rPr lang="en-US" sz="2000" dirty="0" smtClean="0"/>
              <a:t>County Training Supervisor – </a:t>
            </a:r>
            <a:r>
              <a:rPr lang="en-US" dirty="0" smtClean="0"/>
              <a:t>Anderson County Fire Department	</a:t>
            </a:r>
            <a:r>
              <a:rPr lang="en-US" sz="2000" dirty="0" smtClean="0"/>
              <a:t>1992 – 1992</a:t>
            </a:r>
          </a:p>
          <a:p>
            <a:r>
              <a:rPr lang="en-US" sz="2000" dirty="0" smtClean="0"/>
              <a:t>Engineer to Captain – South Greenville Fire Department	1988 – 1992</a:t>
            </a:r>
          </a:p>
          <a:p>
            <a:r>
              <a:rPr lang="en-US" sz="2000" dirty="0" smtClean="0"/>
              <a:t>Service Department – Jennings &amp; Dill Mechanical Contractor	1987 – 1988</a:t>
            </a:r>
          </a:p>
          <a:p>
            <a:r>
              <a:rPr lang="en-US" sz="2000" dirty="0" smtClean="0"/>
              <a:t>Dispatcher to Engineer – South Greenville Fire Department	1983 – 1987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s2.mm.bing.net/images/thumbnail.aspx?q=1363315205073&amp;id=9cb8ac3ec2211cc097270a0fbca0c9dd&amp;url=http%3a%2f%2fwww.lifepoint-sc.org%2faboutus_lan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676400" y="2209800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</a:rPr>
              <a:t>Organ Donation </a:t>
            </a:r>
          </a:p>
          <a:p>
            <a:pPr algn="ctr"/>
            <a:r>
              <a:rPr lang="en-US" sz="6000" dirty="0" smtClean="0">
                <a:solidFill>
                  <a:srgbClr val="00B0F0"/>
                </a:solidFill>
              </a:rPr>
              <a:t>&amp;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00B0F0"/>
                </a:solidFill>
              </a:rPr>
              <a:t>The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ts2.mm.bing.net/images/thumbnail.aspx?q=1363315205073&amp;id=9cb8ac3ec2211cc097270a0fbca0c9dd&amp;url=http%3a%2f%2fwww.lifepoint-sc.org%2faboutus_land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2438400"/>
            <a:ext cx="86106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00"/>
                </a:solidFill>
              </a:rPr>
              <a:t>15 Areas In Old Testament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14 Areas In New Testament </a:t>
            </a:r>
          </a:p>
          <a:p>
            <a:r>
              <a:rPr lang="en-US" sz="6000" dirty="0" smtClean="0">
                <a:solidFill>
                  <a:srgbClr val="FFFF00"/>
                </a:solidFill>
              </a:rPr>
              <a:t>Over 80 Verses In The Bible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8915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Organ Donation </a:t>
            </a:r>
            <a:r>
              <a:rPr lang="en-US" sz="4000" dirty="0" smtClean="0">
                <a:solidFill>
                  <a:srgbClr val="00B0F0"/>
                </a:solidFill>
              </a:rPr>
              <a:t>&amp;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Religion</a:t>
            </a:r>
          </a:p>
          <a:p>
            <a:pPr algn="ctr"/>
            <a:r>
              <a:rPr lang="en-US" sz="3200" b="1" dirty="0" smtClean="0"/>
              <a:t>Old Testament </a:t>
            </a:r>
          </a:p>
          <a:p>
            <a:r>
              <a:rPr lang="en-US" sz="3200" b="1" i="1" dirty="0" smtClean="0"/>
              <a:t>	Genesis 2:20-30 		Psalm 113 </a:t>
            </a:r>
            <a:endParaRPr lang="en-US" sz="3200" dirty="0" smtClean="0"/>
          </a:p>
          <a:p>
            <a:r>
              <a:rPr lang="en-US" sz="3200" b="1" i="1" dirty="0" smtClean="0"/>
              <a:t>	Leviticus 1:7 			Psalm 116 </a:t>
            </a:r>
            <a:endParaRPr lang="en-US" sz="3200" dirty="0" smtClean="0"/>
          </a:p>
          <a:p>
            <a:r>
              <a:rPr lang="en-US" sz="3200" b="1" i="1" dirty="0" smtClean="0"/>
              <a:t>	Deuteronomy 30:15-20 	Psalm 145 </a:t>
            </a:r>
            <a:endParaRPr lang="en-US" sz="3200" dirty="0" smtClean="0"/>
          </a:p>
          <a:p>
            <a:r>
              <a:rPr lang="en-US" sz="3200" b="1" i="1" dirty="0" smtClean="0"/>
              <a:t>	Psalm 41 				Psalm 147 </a:t>
            </a:r>
            <a:endParaRPr lang="en-US" sz="3200" dirty="0" smtClean="0"/>
          </a:p>
          <a:p>
            <a:r>
              <a:rPr lang="en-US" sz="3200" b="1" i="1" dirty="0" smtClean="0"/>
              <a:t>	Psalm 100 			          Ecclesiastes 3:1-17 </a:t>
            </a:r>
            <a:endParaRPr lang="en-US" sz="3200" dirty="0" smtClean="0"/>
          </a:p>
          <a:p>
            <a:r>
              <a:rPr lang="en-US" sz="3200" b="1" i="1" dirty="0" smtClean="0"/>
              <a:t>	Psalm 107 				Isaiah 35:1-6 </a:t>
            </a:r>
            <a:endParaRPr lang="en-US" sz="3200" dirty="0" smtClean="0"/>
          </a:p>
          <a:p>
            <a:r>
              <a:rPr lang="en-US" sz="3200" b="1" i="1" dirty="0" smtClean="0"/>
              <a:t>	Psalm 111 				Isaiah 40:31 </a:t>
            </a:r>
            <a:endParaRPr lang="en-US" sz="3200" dirty="0" smtClean="0"/>
          </a:p>
          <a:p>
            <a:r>
              <a:rPr lang="en-US" sz="3200" b="1" i="1" dirty="0" smtClean="0"/>
              <a:t>				</a:t>
            </a:r>
            <a:r>
              <a:rPr lang="en-US" sz="3200" b="1" i="1" dirty="0" err="1" smtClean="0"/>
              <a:t>Ezekial</a:t>
            </a:r>
            <a:r>
              <a:rPr lang="en-US" sz="3200" b="1" i="1" dirty="0" smtClean="0"/>
              <a:t> 37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00B050"/>
                </a:solidFill>
              </a:rPr>
              <a:t>Organ Donation </a:t>
            </a:r>
            <a:r>
              <a:rPr lang="en-US" sz="4000" dirty="0" smtClean="0">
                <a:solidFill>
                  <a:srgbClr val="00B0F0"/>
                </a:solidFill>
              </a:rPr>
              <a:t>&amp;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Religion</a:t>
            </a:r>
          </a:p>
          <a:p>
            <a:pPr algn="ctr"/>
            <a:r>
              <a:rPr lang="en-US" sz="3200" b="1" dirty="0" smtClean="0"/>
              <a:t>New Testament </a:t>
            </a:r>
            <a:endParaRPr lang="en-US" sz="3200" dirty="0" smtClean="0"/>
          </a:p>
          <a:p>
            <a:r>
              <a:rPr lang="en-US" sz="3200" b="1" i="1" dirty="0" smtClean="0"/>
              <a:t> </a:t>
            </a:r>
            <a:endParaRPr lang="en-US" sz="3200" dirty="0" smtClean="0"/>
          </a:p>
          <a:p>
            <a:r>
              <a:rPr lang="en-US" sz="3200" b="1" i="1" dirty="0" smtClean="0"/>
              <a:t>	Matthew 5:7 		Luke 14:12-14 </a:t>
            </a:r>
            <a:endParaRPr lang="en-US" sz="3200" dirty="0" smtClean="0"/>
          </a:p>
          <a:p>
            <a:r>
              <a:rPr lang="en-US" sz="3200" b="1" i="1" dirty="0" smtClean="0"/>
              <a:t>	Matthew 7:7 		John 3:16-17</a:t>
            </a:r>
            <a:endParaRPr lang="en-US" sz="3200" dirty="0" smtClean="0"/>
          </a:p>
          <a:p>
            <a:r>
              <a:rPr lang="en-US" sz="3200" b="1" i="1" dirty="0" smtClean="0"/>
              <a:t>	Matthew 7:12 		John 10:10 </a:t>
            </a:r>
            <a:endParaRPr lang="en-US" sz="3200" dirty="0" smtClean="0"/>
          </a:p>
          <a:p>
            <a:r>
              <a:rPr lang="en-US" sz="3200" b="1" i="1" dirty="0" smtClean="0"/>
              <a:t>	Matthew 25: 31-46 	John 11:25 </a:t>
            </a:r>
            <a:endParaRPr lang="en-US" sz="3200" dirty="0" smtClean="0"/>
          </a:p>
          <a:p>
            <a:r>
              <a:rPr lang="en-US" sz="3200" b="1" i="1" dirty="0" smtClean="0"/>
              <a:t>	Luke 4:16-21 		John 15:12-17 </a:t>
            </a:r>
            <a:endParaRPr lang="en-US" sz="3200" dirty="0" smtClean="0"/>
          </a:p>
          <a:p>
            <a:r>
              <a:rPr lang="en-US" sz="3200" b="1" i="1" dirty="0" smtClean="0"/>
              <a:t>	Luke 6:37-38 		II Corinthians 9:6-8 </a:t>
            </a:r>
            <a:endParaRPr lang="en-US" sz="3200" dirty="0" smtClean="0"/>
          </a:p>
          <a:p>
            <a:r>
              <a:rPr lang="en-US" sz="3200" dirty="0" smtClean="0"/>
              <a:t>			</a:t>
            </a:r>
            <a:r>
              <a:rPr lang="en-US" sz="3200" b="1" i="1" dirty="0" smtClean="0"/>
              <a:t>1 John 4:11 </a:t>
            </a:r>
            <a:endParaRPr lang="en-US" sz="3200" dirty="0" smtClean="0"/>
          </a:p>
          <a:p>
            <a:r>
              <a:rPr lang="en-US" sz="3200" b="1" i="1" dirty="0" smtClean="0"/>
              <a:t>			Revelation 21:4-5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-15240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8915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Revelation 21:4-5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baseline="30000" dirty="0" smtClean="0"/>
              <a:t>4</a:t>
            </a:r>
            <a:r>
              <a:rPr lang="en-US" sz="3200" dirty="0" smtClean="0"/>
              <a:t>And God shall wipe away all tears from their eyes; and there shall be no more death, neither sorrow, nor crying, neither shall there be any more pain: for the former things are passed away. </a:t>
            </a:r>
          </a:p>
          <a:p>
            <a:r>
              <a:rPr lang="en-US" sz="3200" dirty="0" smtClean="0"/>
              <a:t> </a:t>
            </a:r>
          </a:p>
          <a:p>
            <a:r>
              <a:rPr lang="en-US" sz="3200" baseline="30000" dirty="0" smtClean="0"/>
              <a:t>5</a:t>
            </a:r>
            <a:r>
              <a:rPr lang="en-US" sz="3200" dirty="0" smtClean="0"/>
              <a:t>And he that sat upon the throne said, Behold, I make all things new. And he said unto me, Write: for these words are true and faithful.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s1.mm.bing.net/images/thumbnail.aspx?q=1336564848016&amp;id=00edbe270cd2cce4c9b215e14b0cc6a6&amp;url=http%3a%2f%2fprofile.ak.fbcdn.net%2fhprofile-ak-snc4%2f203476_105208676236097_1428174_n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20833" r="30000" b="5222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0" y="106680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John 3:16</a:t>
            </a:r>
          </a:p>
          <a:p>
            <a:pPr algn="ctr"/>
            <a:endParaRPr lang="en-US" sz="3600" b="1" dirty="0" smtClean="0"/>
          </a:p>
          <a:p>
            <a:r>
              <a:rPr lang="en-US" sz="3600" baseline="30000" dirty="0" smtClean="0"/>
              <a:t>16</a:t>
            </a:r>
            <a:r>
              <a:rPr lang="en-US" sz="3600" dirty="0" smtClean="0"/>
              <a:t> "For God loved the world in this way: He gave His One and Only Son, so that everyone who believes in Him will not perish but have eternal life.</a:t>
            </a:r>
            <a:endParaRPr lang="en-US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ifePoint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57200"/>
            <a:ext cx="8001000" cy="1743075"/>
          </a:xfrm>
          <a:prstGeom prst="rect">
            <a:avLst/>
          </a:prstGeom>
        </p:spPr>
      </p:pic>
      <p:pic>
        <p:nvPicPr>
          <p:cNvPr id="3" name="Picture 2" descr="Donate Life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9400" y="4191000"/>
            <a:ext cx="39624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196</Words>
  <Application>Microsoft Office PowerPoint</Application>
  <PresentationFormat>On-screen Show (4:3)</PresentationFormat>
  <Paragraphs>85</Paragraphs>
  <Slides>15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Anthony Kelley</dc:creator>
  <cp:lastModifiedBy>Pel's Laptop</cp:lastModifiedBy>
  <cp:revision>22</cp:revision>
  <dcterms:created xsi:type="dcterms:W3CDTF">2011-12-11T03:18:10Z</dcterms:created>
  <dcterms:modified xsi:type="dcterms:W3CDTF">2014-11-02T03:06:54Z</dcterms:modified>
</cp:coreProperties>
</file>