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65" r:id="rId5"/>
    <p:sldId id="259" r:id="rId6"/>
    <p:sldId id="264" r:id="rId7"/>
    <p:sldId id="267" r:id="rId8"/>
    <p:sldId id="268" r:id="rId9"/>
    <p:sldId id="269" r:id="rId10"/>
    <p:sldId id="270" r:id="rId11"/>
    <p:sldId id="271" r:id="rId12"/>
    <p:sldId id="261" r:id="rId13"/>
    <p:sldId id="266" r:id="rId14"/>
    <p:sldId id="272" r:id="rId15"/>
    <p:sldId id="262" r:id="rId16"/>
    <p:sldId id="26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0FB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9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44393-4AD1-4D4D-973B-CB7C8DA2440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8312CB-636A-4F3E-A0D3-1B5298592F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9FF69-6833-4CDD-A358-5D1A26DD5A1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84840-2B87-4E80-BA42-25E78DB272A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728E1-486F-44A2-82E9-F3DE1FAB6FD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103F8-D884-439B-A451-4F7567D7969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D6611-BC44-4945-BCE9-32270E40D01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8CD71-CE89-4E23-9A16-70ABF7B4EC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46774-CF81-4303-AD92-D83928CBB52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8867A-85E6-4DF1-A0F1-0651CBA61A5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B45CBA-2311-4DFF-8899-22F569E470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593772-17BD-4644-B7AB-85CD9C6F6E25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886200" y="152400"/>
            <a:ext cx="5029200" cy="667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7200" b="1">
                <a:solidFill>
                  <a:srgbClr val="FFFFFF"/>
                </a:solidFill>
              </a:rPr>
              <a:t>EXAMINE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US" sz="4800" b="1">
              <a:solidFill>
                <a:srgbClr val="FFFFFF"/>
              </a:solidFill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7200" b="1">
                <a:solidFill>
                  <a:srgbClr val="FFFFFF"/>
                </a:solidFill>
              </a:rPr>
              <a:t>YOUR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US" sz="4800" b="1">
              <a:solidFill>
                <a:srgbClr val="FFFFFF"/>
              </a:solidFill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7200" b="1">
                <a:solidFill>
                  <a:srgbClr val="FFFFFF"/>
                </a:solidFill>
              </a:rPr>
              <a:t>HEART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447800"/>
            <a:ext cx="7772400" cy="1143000"/>
          </a:xfrm>
        </p:spPr>
        <p:txBody>
          <a:bodyPr/>
          <a:lstStyle/>
          <a:p>
            <a:r>
              <a:rPr lang="en-US" sz="6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IV. Jesus calls us             to take heart in the face of </a:t>
            </a:r>
            <a:r>
              <a:rPr lang="en-US" sz="6600" b="1" u="sng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fear</a:t>
            </a:r>
            <a:r>
              <a:rPr lang="en-US" sz="6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  <a: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733800"/>
            <a:ext cx="7772400" cy="2362200"/>
          </a:xfrm>
        </p:spPr>
        <p:txBody>
          <a:bodyPr/>
          <a:lstStyle/>
          <a:p>
            <a:pPr algn="ctr">
              <a:buNone/>
            </a:pPr>
            <a:r>
              <a:rPr lang="en-US" sz="66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Fear is not               of </a:t>
            </a:r>
            <a:r>
              <a:rPr lang="en-US" sz="6600" b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God</a:t>
            </a:r>
            <a:r>
              <a:rPr lang="en-US" sz="66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algn="ctr">
              <a:buNone/>
            </a:pPr>
            <a:r>
              <a:rPr lang="en-US" sz="66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Fear </a:t>
            </a:r>
            <a:r>
              <a:rPr lang="en-US" sz="6600" b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devastates</a:t>
            </a:r>
            <a:r>
              <a:rPr lang="en-US" sz="66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faith.</a:t>
            </a:r>
          </a:p>
          <a:p>
            <a:pPr algn="ctr">
              <a:buNone/>
            </a:pPr>
            <a:r>
              <a:rPr lang="en-US" sz="66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algn="ctr">
              <a:buNone/>
            </a:pPr>
            <a:r>
              <a:rPr lang="en-US" sz="66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Faith always </a:t>
            </a:r>
            <a:r>
              <a:rPr lang="en-US" sz="6600" b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destroys</a:t>
            </a:r>
            <a:r>
              <a:rPr lang="en-US" sz="66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fear.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895600"/>
            <a:ext cx="7772400" cy="1143000"/>
          </a:xfrm>
        </p:spPr>
        <p:txBody>
          <a:bodyPr/>
          <a:lstStyle/>
          <a:p>
            <a:pPr eaLnBrk="1" hangingPunct="1"/>
            <a:r>
              <a:rPr lang="en-US" sz="6600" b="1" dirty="0" smtClean="0">
                <a:cs typeface="Times New Roman" pitchFamily="18" charset="0"/>
              </a:rPr>
              <a:t>V. Jesus calls us                to take heart in the face of </a:t>
            </a:r>
            <a:r>
              <a:rPr lang="en-US" sz="6600" b="1" u="sng" dirty="0" smtClean="0">
                <a:cs typeface="Times New Roman" pitchFamily="18" charset="0"/>
              </a:rPr>
              <a:t>trouble</a:t>
            </a:r>
            <a:r>
              <a:rPr lang="en-US" sz="6600" b="1" dirty="0" smtClean="0">
                <a:cs typeface="Times New Roman" pitchFamily="18" charset="0"/>
              </a:rPr>
              <a:t>.</a:t>
            </a:r>
            <a:r>
              <a:rPr lang="en-US" b="1" dirty="0" smtClean="0">
                <a:cs typeface="Times New Roman" pitchFamily="18" charset="0"/>
              </a:rPr>
              <a:t/>
            </a:r>
            <a:br>
              <a:rPr lang="en-US" b="1" dirty="0" smtClean="0">
                <a:cs typeface="Times New Roman" pitchFamily="18" charset="0"/>
              </a:rPr>
            </a:br>
            <a:endParaRPr lang="en-US" b="1" dirty="0" smtClean="0">
              <a:cs typeface="Times New Roman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352800"/>
            <a:ext cx="9144000" cy="327660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sz="6600" b="1" dirty="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43000"/>
            <a:ext cx="7772400" cy="1143000"/>
          </a:xfrm>
        </p:spPr>
        <p:txBody>
          <a:bodyPr/>
          <a:lstStyle/>
          <a:p>
            <a:pPr eaLnBrk="1" hangingPunct="1"/>
            <a:r>
              <a:rPr lang="en-US" b="1" dirty="0" smtClean="0">
                <a:cs typeface="Times New Roman" pitchFamily="18" charset="0"/>
              </a:rPr>
              <a:t/>
            </a:r>
            <a:br>
              <a:rPr lang="en-US" b="1" dirty="0" smtClean="0">
                <a:cs typeface="Times New Roman" pitchFamily="18" charset="0"/>
              </a:rPr>
            </a:br>
            <a:endParaRPr lang="en-US" b="1" dirty="0" smtClean="0">
              <a:cs typeface="Times New Roman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5105400"/>
          </a:xfrm>
        </p:spPr>
        <p:txBody>
          <a:bodyPr/>
          <a:lstStyle/>
          <a:p>
            <a:pPr algn="ctr" eaLnBrk="1" hangingPunct="1">
              <a:buNone/>
            </a:pPr>
            <a:r>
              <a:rPr lang="en-US" sz="6600" b="1" dirty="0" smtClean="0">
                <a:cs typeface="Times New Roman" pitchFamily="18" charset="0"/>
              </a:rPr>
              <a:t>1. We face fear because of the troubles we </a:t>
            </a:r>
            <a:r>
              <a:rPr lang="en-US" sz="6600" b="1" u="sng" dirty="0" smtClean="0">
                <a:cs typeface="Times New Roman" pitchFamily="18" charset="0"/>
              </a:rPr>
              <a:t>experience</a:t>
            </a:r>
            <a:r>
              <a:rPr lang="en-US" sz="6600" b="1" dirty="0" smtClean="0">
                <a:cs typeface="Times New Roman" pitchFamily="18" charset="0"/>
              </a:rPr>
              <a:t> in life.</a:t>
            </a:r>
          </a:p>
          <a:p>
            <a:pPr algn="ctr" eaLnBrk="1" hangingPunct="1">
              <a:buFontTx/>
              <a:buNone/>
            </a:pPr>
            <a:endParaRPr lang="en-US" sz="6600" b="1" dirty="0" smtClean="0"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endParaRPr lang="en-US" sz="6600" b="1" dirty="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algn="ctr">
              <a:buNone/>
            </a:pPr>
            <a:r>
              <a:rPr lang="en-US" sz="6600" b="1" dirty="0" smtClean="0">
                <a:cs typeface="Times New Roman" pitchFamily="18" charset="0"/>
              </a:rPr>
              <a:t>2. Jesus has </a:t>
            </a:r>
            <a:r>
              <a:rPr lang="en-US" sz="6600" b="1" u="sng" dirty="0" smtClean="0">
                <a:cs typeface="Times New Roman" pitchFamily="18" charset="0"/>
              </a:rPr>
              <a:t>overcome</a:t>
            </a:r>
            <a:r>
              <a:rPr lang="en-US" sz="6600" b="1" dirty="0" smtClean="0">
                <a:cs typeface="Times New Roman" pitchFamily="18" charset="0"/>
              </a:rPr>
              <a:t> the world.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algn="ctr">
              <a:buNone/>
            </a:pPr>
            <a:r>
              <a:rPr lang="en-US" sz="5400" b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Challenge:</a:t>
            </a:r>
            <a:r>
              <a:rPr lang="en-US" sz="5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Instead of allowing your </a:t>
            </a:r>
            <a:r>
              <a:rPr lang="en-US" sz="5400" b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fears to destroy and devastate</a:t>
            </a:r>
            <a:r>
              <a:rPr lang="en-US" sz="5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your life, </a:t>
            </a:r>
            <a:r>
              <a:rPr lang="en-US" sz="5400" b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trust God and His promises to overcome</a:t>
            </a:r>
            <a:r>
              <a:rPr lang="en-US" sz="5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your fears and give you the </a:t>
            </a:r>
            <a:r>
              <a:rPr lang="en-US" sz="5400" b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victory</a:t>
            </a:r>
            <a:r>
              <a:rPr lang="en-US" sz="5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8195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886200" y="152400"/>
            <a:ext cx="5029200" cy="667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7200" b="1">
                <a:solidFill>
                  <a:srgbClr val="FFFFFF"/>
                </a:solidFill>
              </a:rPr>
              <a:t>EXAMINE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US" sz="4800" b="1">
              <a:solidFill>
                <a:srgbClr val="FFFFFF"/>
              </a:solidFill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7200" b="1">
                <a:solidFill>
                  <a:srgbClr val="FFFFFF"/>
                </a:solidFill>
              </a:rPr>
              <a:t>YOUR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US" sz="4800" b="1">
              <a:solidFill>
                <a:srgbClr val="FFFFFF"/>
              </a:solidFill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7200" b="1">
                <a:solidFill>
                  <a:srgbClr val="FFFFFF"/>
                </a:solidFill>
              </a:rPr>
              <a:t>HEART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b="1" dirty="0" smtClean="0">
                <a:cs typeface="Times New Roman" pitchFamily="18" charset="0"/>
              </a:rPr>
              <a:t>Taking Heart</a:t>
            </a:r>
            <a:br>
              <a:rPr lang="en-US" sz="8000" b="1" dirty="0" smtClean="0">
                <a:cs typeface="Times New Roman" pitchFamily="18" charset="0"/>
              </a:rPr>
            </a:br>
            <a:r>
              <a:rPr lang="en-US" sz="8000" b="1" dirty="0" smtClean="0">
                <a:cs typeface="Times New Roman" pitchFamily="18" charset="0"/>
              </a:rPr>
              <a:t>in the Face                of Fear</a:t>
            </a:r>
            <a:br>
              <a:rPr lang="en-US" sz="8000" b="1" dirty="0" smtClean="0">
                <a:cs typeface="Times New Roman" pitchFamily="18" charset="0"/>
              </a:rPr>
            </a:br>
            <a:r>
              <a:rPr lang="en-US" sz="8000" b="1" dirty="0" smtClean="0">
                <a:cs typeface="Times New Roman" pitchFamily="18" charset="0"/>
              </a:rPr>
              <a:t/>
            </a:r>
            <a:br>
              <a:rPr lang="en-US" sz="8000" b="1" dirty="0" smtClean="0">
                <a:cs typeface="Times New Roman" pitchFamily="18" charset="0"/>
              </a:rPr>
            </a:br>
            <a:r>
              <a:rPr lang="en-US" sz="8000" b="1" dirty="0" smtClean="0">
                <a:cs typeface="Times New Roman" pitchFamily="18" charset="0"/>
              </a:rPr>
              <a:t>John 16:31-33</a:t>
            </a:r>
            <a:r>
              <a:rPr lang="en-US" sz="5400" b="1" dirty="0" smtClean="0"/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514600"/>
            <a:ext cx="7772400" cy="1143000"/>
          </a:xfrm>
        </p:spPr>
        <p:txBody>
          <a:bodyPr/>
          <a:lstStyle/>
          <a:p>
            <a:pPr eaLnBrk="1" hangingPunct="1"/>
            <a:r>
              <a:rPr lang="en-US" sz="6600" b="1" dirty="0" smtClean="0">
                <a:cs typeface="Times New Roman" pitchFamily="18" charset="0"/>
              </a:rPr>
              <a:t>I. Jesus calls us             to take heart in the face of </a:t>
            </a:r>
            <a:r>
              <a:rPr lang="en-US" sz="6600" b="1" u="sng" dirty="0" smtClean="0">
                <a:cs typeface="Times New Roman" pitchFamily="18" charset="0"/>
              </a:rPr>
              <a:t>death</a:t>
            </a:r>
            <a:r>
              <a:rPr lang="en-US" sz="6600" b="1" dirty="0" smtClean="0">
                <a:cs typeface="Times New Roman" pitchFamily="18" charset="0"/>
              </a:rPr>
              <a:t>.</a:t>
            </a:r>
            <a:r>
              <a:rPr lang="en-US" b="1" dirty="0" smtClean="0">
                <a:cs typeface="Times New Roman" pitchFamily="18" charset="0"/>
              </a:rPr>
              <a:t/>
            </a:r>
            <a:br>
              <a:rPr lang="en-US" b="1" dirty="0" smtClean="0">
                <a:cs typeface="Times New Roman" pitchFamily="18" charset="0"/>
              </a:rPr>
            </a:br>
            <a:endParaRPr lang="en-US" b="1" dirty="0" smtClean="0">
              <a:cs typeface="Times New Roman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200400"/>
            <a:ext cx="7772400" cy="3352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6600" b="1" dirty="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43000"/>
            <a:ext cx="7772400" cy="1143000"/>
          </a:xfrm>
        </p:spPr>
        <p:txBody>
          <a:bodyPr/>
          <a:lstStyle/>
          <a:p>
            <a:pPr eaLnBrk="1" hangingPunct="1"/>
            <a:endParaRPr lang="en-US" b="1" dirty="0" smtClean="0">
              <a:cs typeface="Times New Roman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57200"/>
            <a:ext cx="7772400" cy="4114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None/>
            </a:pPr>
            <a:r>
              <a:rPr lang="en-US" sz="6600" b="1" dirty="0" smtClean="0">
                <a:cs typeface="Times New Roman" pitchFamily="18" charset="0"/>
              </a:rPr>
              <a:t>1. We face fear                  at the </a:t>
            </a:r>
            <a:r>
              <a:rPr lang="en-US" sz="6600" b="1" u="sng" dirty="0" smtClean="0">
                <a:cs typeface="Times New Roman" pitchFamily="18" charset="0"/>
              </a:rPr>
              <a:t>thought</a:t>
            </a:r>
            <a:r>
              <a:rPr lang="en-US" sz="6600" b="1" dirty="0" smtClean="0">
                <a:cs typeface="Times New Roman" pitchFamily="18" charset="0"/>
              </a:rPr>
              <a:t>                of death.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b="1" dirty="0" smtClean="0"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6600" b="1" dirty="0" smtClean="0">
                <a:cs typeface="Times New Roman" pitchFamily="18" charset="0"/>
              </a:rPr>
              <a:t>2. Jesus promises an </a:t>
            </a:r>
            <a:r>
              <a:rPr lang="en-US" sz="6600" b="1" u="sng" dirty="0" smtClean="0">
                <a:cs typeface="Times New Roman" pitchFamily="18" charset="0"/>
              </a:rPr>
              <a:t>eternal home</a:t>
            </a:r>
            <a:r>
              <a:rPr lang="en-US" sz="6600" b="1" dirty="0" smtClean="0">
                <a:cs typeface="Times New Roman" pitchFamily="18" charset="0"/>
              </a:rPr>
              <a:t> in heaven.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6600" b="1" dirty="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438400"/>
            <a:ext cx="7772400" cy="1143000"/>
          </a:xfrm>
        </p:spPr>
        <p:txBody>
          <a:bodyPr/>
          <a:lstStyle/>
          <a:p>
            <a:pPr eaLnBrk="1" hangingPunct="1"/>
            <a:r>
              <a:rPr lang="en-US" sz="7200" b="1" dirty="0" smtClean="0">
                <a:cs typeface="Times New Roman" pitchFamily="18" charset="0"/>
              </a:rPr>
              <a:t>II. Jesus calls us to take heart in the face of </a:t>
            </a:r>
            <a:r>
              <a:rPr lang="en-US" sz="7200" b="1" u="sng" dirty="0" smtClean="0">
                <a:cs typeface="Times New Roman" pitchFamily="18" charset="0"/>
              </a:rPr>
              <a:t>judgment</a:t>
            </a:r>
            <a:r>
              <a:rPr lang="en-US" sz="7200" b="1" dirty="0" smtClean="0">
                <a:cs typeface="Times New Roman" pitchFamily="18" charset="0"/>
              </a:rPr>
              <a:t>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dirty="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z="5400" b="1" dirty="0" smtClean="0">
              <a:cs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33400"/>
            <a:ext cx="9144000" cy="55626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6600" b="1" dirty="0" smtClean="0">
                <a:cs typeface="Times New Roman" pitchFamily="18" charset="0"/>
              </a:rPr>
              <a:t>1. We face fear at the </a:t>
            </a:r>
            <a:r>
              <a:rPr lang="en-US" sz="6600" b="1" u="sng" dirty="0" smtClean="0">
                <a:cs typeface="Times New Roman" pitchFamily="18" charset="0"/>
              </a:rPr>
              <a:t>idea</a:t>
            </a:r>
            <a:r>
              <a:rPr lang="en-US" sz="6600" b="1" dirty="0" smtClean="0">
                <a:cs typeface="Times New Roman" pitchFamily="18" charset="0"/>
              </a:rPr>
              <a:t> of judgment.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6600" b="1" dirty="0" smtClean="0"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6600" b="1" dirty="0" smtClean="0">
                <a:cs typeface="Times New Roman" pitchFamily="18" charset="0"/>
              </a:rPr>
              <a:t>2. Because of Jesus’ sacrifice, we receive </a:t>
            </a:r>
            <a:r>
              <a:rPr lang="en-US" sz="6600" b="1" u="sng" dirty="0" smtClean="0">
                <a:cs typeface="Times New Roman" pitchFamily="18" charset="0"/>
              </a:rPr>
              <a:t>acceptance</a:t>
            </a:r>
            <a:r>
              <a:rPr lang="en-US" sz="6600" b="1" dirty="0" smtClean="0"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590800"/>
            <a:ext cx="7772400" cy="1143000"/>
          </a:xfrm>
        </p:spPr>
        <p:txBody>
          <a:bodyPr/>
          <a:lstStyle/>
          <a:p>
            <a:r>
              <a:rPr lang="en-US" sz="6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III. Jesus calls us              to take heart in the face of </a:t>
            </a:r>
            <a:r>
              <a:rPr lang="en-US" sz="6600" b="1" u="sng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loneliness</a:t>
            </a:r>
            <a:r>
              <a:rPr lang="en-US" sz="6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  <a: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algn="ctr">
              <a:buNone/>
            </a:pPr>
            <a:r>
              <a:rPr lang="en-US" sz="66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Loneliness creates </a:t>
            </a:r>
            <a:r>
              <a:rPr lang="en-US" sz="6600" b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isolation</a:t>
            </a:r>
            <a:r>
              <a:rPr lang="en-US" sz="66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our lives.</a:t>
            </a:r>
          </a:p>
          <a:p>
            <a:pPr algn="ctr">
              <a:buNone/>
            </a:pPr>
            <a:r>
              <a:rPr lang="en-US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algn="ctr">
              <a:buNone/>
            </a:pPr>
            <a:r>
              <a:rPr lang="en-US" sz="4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04800"/>
            <a:ext cx="7772400" cy="5791200"/>
          </a:xfrm>
        </p:spPr>
        <p:txBody>
          <a:bodyPr/>
          <a:lstStyle/>
          <a:p>
            <a:pPr algn="ctr">
              <a:buNone/>
            </a:pPr>
            <a:r>
              <a:rPr lang="en-US" sz="66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Isolation causes </a:t>
            </a:r>
            <a:r>
              <a:rPr lang="en-US" sz="6600" b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depression</a:t>
            </a:r>
            <a:r>
              <a:rPr lang="en-US" sz="66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our lives.</a:t>
            </a:r>
          </a:p>
          <a:p>
            <a:pPr algn="ctr">
              <a:buNone/>
            </a:pPr>
            <a:endParaRPr lang="en-US" sz="44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>
              <a:buNone/>
            </a:pPr>
            <a:r>
              <a:rPr lang="en-US" sz="66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As a Christian, we are never </a:t>
            </a:r>
            <a:r>
              <a:rPr lang="en-US" sz="6600" b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alone</a:t>
            </a:r>
            <a:r>
              <a:rPr lang="en-US" sz="66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216</Words>
  <Application>Microsoft Office PowerPoint</Application>
  <PresentationFormat>On-screen Show (4:3)</PresentationFormat>
  <Paragraphs>36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Default Design</vt:lpstr>
      <vt:lpstr>Slide 1</vt:lpstr>
      <vt:lpstr>Taking Heart in the Face                of Fear  John 16:31-33 </vt:lpstr>
      <vt:lpstr>I. Jesus calls us             to take heart in the face of death. </vt:lpstr>
      <vt:lpstr>Slide 4</vt:lpstr>
      <vt:lpstr>II. Jesus calls us to take heart in the face of judgment.</vt:lpstr>
      <vt:lpstr>Slide 6</vt:lpstr>
      <vt:lpstr>III. Jesus calls us              to take heart in the face of loneliness. </vt:lpstr>
      <vt:lpstr>Slide 8</vt:lpstr>
      <vt:lpstr>Slide 9</vt:lpstr>
      <vt:lpstr>IV. Jesus calls us             to take heart in the face of fear. </vt:lpstr>
      <vt:lpstr>Slide 11</vt:lpstr>
      <vt:lpstr>V. Jesus calls us                to take heart in the face of trouble. </vt:lpstr>
      <vt:lpstr> </vt:lpstr>
      <vt:lpstr>Slide 14</vt:lpstr>
      <vt:lpstr>Slide 15</vt:lpstr>
      <vt:lpstr>Slide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8</cp:revision>
  <dcterms:created xsi:type="dcterms:W3CDTF">2014-09-20T03:10:50Z</dcterms:created>
  <dcterms:modified xsi:type="dcterms:W3CDTF">2014-09-21T13:45:18Z</dcterms:modified>
</cp:coreProperties>
</file>